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Default Extension="png" ContentType="image/png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074" y="631950"/>
            <a:ext cx="10679851" cy="970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424932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54" y="0"/>
                </a:moveTo>
                <a:lnTo>
                  <a:pt x="0" y="317658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64" y="0"/>
                </a:lnTo>
                <a:lnTo>
                  <a:pt x="0" y="6858000"/>
                </a:lnTo>
                <a:lnTo>
                  <a:pt x="3006851" y="6858000"/>
                </a:lnTo>
                <a:lnTo>
                  <a:pt x="3006851" y="0"/>
                </a:lnTo>
                <a:close/>
              </a:path>
            </a:pathLst>
          </a:custGeom>
          <a:solidFill>
            <a:srgbClr val="90C225">
              <a:alpha val="3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9604330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75" y="0"/>
                </a:moveTo>
                <a:lnTo>
                  <a:pt x="0" y="0"/>
                </a:lnTo>
                <a:lnTo>
                  <a:pt x="1208189" y="6858000"/>
                </a:lnTo>
                <a:lnTo>
                  <a:pt x="2587675" y="6858000"/>
                </a:lnTo>
                <a:lnTo>
                  <a:pt x="2587675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8932168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6" y="0"/>
                </a:moveTo>
                <a:lnTo>
                  <a:pt x="0" y="3810000"/>
                </a:lnTo>
                <a:lnTo>
                  <a:pt x="3259836" y="3810000"/>
                </a:lnTo>
                <a:lnTo>
                  <a:pt x="3259836" y="0"/>
                </a:lnTo>
                <a:close/>
              </a:path>
            </a:pathLst>
          </a:custGeom>
          <a:solidFill>
            <a:srgbClr val="539F20">
              <a:alpha val="7215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9337793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2" y="0"/>
                </a:moveTo>
                <a:lnTo>
                  <a:pt x="0" y="0"/>
                </a:lnTo>
                <a:lnTo>
                  <a:pt x="2467571" y="6858000"/>
                </a:lnTo>
                <a:lnTo>
                  <a:pt x="2851162" y="6858000"/>
                </a:lnTo>
                <a:lnTo>
                  <a:pt x="2851162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0898133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15" y="0"/>
                </a:moveTo>
                <a:lnTo>
                  <a:pt x="1018946" y="0"/>
                </a:lnTo>
                <a:lnTo>
                  <a:pt x="0" y="6858000"/>
                </a:lnTo>
                <a:lnTo>
                  <a:pt x="1290815" y="6858000"/>
                </a:lnTo>
                <a:lnTo>
                  <a:pt x="1290815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0940753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194" y="0"/>
                </a:moveTo>
                <a:lnTo>
                  <a:pt x="0" y="0"/>
                </a:lnTo>
                <a:lnTo>
                  <a:pt x="1107770" y="6858000"/>
                </a:lnTo>
                <a:lnTo>
                  <a:pt x="1248194" y="6858000"/>
                </a:lnTo>
                <a:lnTo>
                  <a:pt x="1248194" y="0"/>
                </a:lnTo>
                <a:close/>
              </a:path>
            </a:pathLst>
          </a:custGeom>
          <a:solidFill>
            <a:srgbClr val="90C225">
              <a:alpha val="65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0372348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8" y="0"/>
                </a:moveTo>
                <a:lnTo>
                  <a:pt x="0" y="3267455"/>
                </a:lnTo>
                <a:lnTo>
                  <a:pt x="1816608" y="3267455"/>
                </a:lnTo>
                <a:lnTo>
                  <a:pt x="1816608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074" y="996188"/>
            <a:ext cx="1067985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5845" y="2207324"/>
            <a:ext cx="10680308" cy="3662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erms.naver.com/entry.nhn?docId=5917552&amp;ref=y" TargetMode="External"/><Relationship Id="rId3" Type="http://schemas.openxmlformats.org/officeDocument/2006/relationships/hyperlink" Target="https://terms.naver.com/entry.nhn?docId=5917618&amp;ref=y" TargetMode="External"/><Relationship Id="rId4" Type="http://schemas.openxmlformats.org/officeDocument/2006/relationships/hyperlink" Target="https://terms.naver.com/entry.nhn?docId=5917633&amp;ref=y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erms.naver.com/entry.naver?docId=6234130" TargetMode="Externa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0169" y="0"/>
            <a:ext cx="4773295" cy="6868159"/>
            <a:chOff x="7420169" y="0"/>
            <a:chExt cx="4773295" cy="6868159"/>
          </a:xfrm>
        </p:grpSpPr>
        <p:sp>
          <p:nvSpPr>
            <p:cNvPr id="3" name="object 3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424932" y="3681984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54" y="0"/>
                  </a:moveTo>
                  <a:lnTo>
                    <a:pt x="0" y="317658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182100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1" y="0"/>
                  </a:moveTo>
                  <a:lnTo>
                    <a:pt x="2042464" y="0"/>
                  </a:lnTo>
                  <a:lnTo>
                    <a:pt x="0" y="6858000"/>
                  </a:lnTo>
                  <a:lnTo>
                    <a:pt x="3006851" y="6858000"/>
                  </a:lnTo>
                  <a:lnTo>
                    <a:pt x="3006851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604330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75" y="0"/>
                  </a:moveTo>
                  <a:lnTo>
                    <a:pt x="0" y="0"/>
                  </a:lnTo>
                  <a:lnTo>
                    <a:pt x="1208189" y="6858000"/>
                  </a:lnTo>
                  <a:lnTo>
                    <a:pt x="2587675" y="6858000"/>
                  </a:lnTo>
                  <a:lnTo>
                    <a:pt x="2587675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932168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6" y="0"/>
                  </a:moveTo>
                  <a:lnTo>
                    <a:pt x="0" y="3810000"/>
                  </a:lnTo>
                  <a:lnTo>
                    <a:pt x="3259836" y="3810000"/>
                  </a:lnTo>
                  <a:lnTo>
                    <a:pt x="3259836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337793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2" y="0"/>
                  </a:moveTo>
                  <a:lnTo>
                    <a:pt x="0" y="0"/>
                  </a:lnTo>
                  <a:lnTo>
                    <a:pt x="2467571" y="6858000"/>
                  </a:lnTo>
                  <a:lnTo>
                    <a:pt x="2851162" y="6858000"/>
                  </a:lnTo>
                  <a:lnTo>
                    <a:pt x="2851162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898133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15" y="0"/>
                  </a:moveTo>
                  <a:lnTo>
                    <a:pt x="1018946" y="0"/>
                  </a:lnTo>
                  <a:lnTo>
                    <a:pt x="0" y="6858000"/>
                  </a:lnTo>
                  <a:lnTo>
                    <a:pt x="1290815" y="6858000"/>
                  </a:lnTo>
                  <a:lnTo>
                    <a:pt x="1290815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940753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194" y="0"/>
                  </a:moveTo>
                  <a:lnTo>
                    <a:pt x="0" y="0"/>
                  </a:lnTo>
                  <a:lnTo>
                    <a:pt x="1107770" y="6858000"/>
                  </a:lnTo>
                  <a:lnTo>
                    <a:pt x="1248194" y="6858000"/>
                  </a:lnTo>
                  <a:lnTo>
                    <a:pt x="124819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372348" y="3590544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8" y="0"/>
                  </a:moveTo>
                  <a:lnTo>
                    <a:pt x="0" y="3267455"/>
                  </a:lnTo>
                  <a:lnTo>
                    <a:pt x="1816608" y="3267455"/>
                  </a:lnTo>
                  <a:lnTo>
                    <a:pt x="1816608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814613" y="2730649"/>
            <a:ext cx="640334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latin typeface="맑은 고딕"/>
                <a:cs typeface="맑은 고딕"/>
              </a:rPr>
              <a:t>블록체인과</a:t>
            </a:r>
            <a:r>
              <a:rPr dirty="0" sz="5400" spc="-380">
                <a:latin typeface="맑은 고딕"/>
                <a:cs typeface="맑은 고딕"/>
              </a:rPr>
              <a:t> </a:t>
            </a:r>
            <a:r>
              <a:rPr dirty="0" sz="5400">
                <a:latin typeface="맑은 고딕"/>
                <a:cs typeface="맑은 고딕"/>
              </a:rPr>
              <a:t>가상자산</a:t>
            </a:r>
            <a:endParaRPr sz="5400">
              <a:latin typeface="맑은 고딕"/>
              <a:cs typeface="맑은 고딕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17377" y="3802578"/>
            <a:ext cx="4076700" cy="1218565"/>
          </a:xfrm>
          <a:prstGeom prst="rect">
            <a:avLst/>
          </a:prstGeom>
        </p:spPr>
        <p:txBody>
          <a:bodyPr wrap="square" lIns="0" tIns="266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dirty="0" sz="3500">
                <a:solidFill>
                  <a:srgbClr val="001F5F"/>
                </a:solidFill>
                <a:latin typeface="HY그래픽M"/>
                <a:cs typeface="HY그래픽M"/>
              </a:rPr>
              <a:t>동원대학교</a:t>
            </a:r>
            <a:r>
              <a:rPr dirty="0" sz="3500" spc="-204">
                <a:solidFill>
                  <a:srgbClr val="001F5F"/>
                </a:solidFill>
                <a:latin typeface="HY그래픽M"/>
                <a:cs typeface="HY그래픽M"/>
              </a:rPr>
              <a:t> </a:t>
            </a:r>
            <a:r>
              <a:rPr dirty="0" sz="3500">
                <a:solidFill>
                  <a:srgbClr val="001F5F"/>
                </a:solidFill>
                <a:latin typeface="Trebuchet MS"/>
                <a:cs typeface="Trebuchet MS"/>
              </a:rPr>
              <a:t>CEO</a:t>
            </a:r>
            <a:r>
              <a:rPr dirty="0" sz="3500">
                <a:solidFill>
                  <a:srgbClr val="001F5F"/>
                </a:solidFill>
                <a:latin typeface="HY그래픽M"/>
                <a:cs typeface="HY그래픽M"/>
              </a:rPr>
              <a:t>과정</a:t>
            </a:r>
            <a:endParaRPr sz="3500">
              <a:latin typeface="HY그래픽M"/>
              <a:cs typeface="HY그래픽M"/>
            </a:endParaRPr>
          </a:p>
          <a:p>
            <a:pPr marL="2275840">
              <a:lnSpc>
                <a:spcPct val="100000"/>
              </a:lnSpc>
              <a:spcBef>
                <a:spcPts val="1030"/>
              </a:spcBef>
            </a:pPr>
            <a:r>
              <a:rPr dirty="0" sz="1800">
                <a:solidFill>
                  <a:srgbClr val="7E7E7E"/>
                </a:solidFill>
                <a:latin typeface="Trebuchet MS"/>
                <a:cs typeface="Trebuchet MS"/>
              </a:rPr>
              <a:t>2021</a:t>
            </a:r>
            <a:r>
              <a:rPr dirty="0" sz="1800">
                <a:solidFill>
                  <a:srgbClr val="7E7E7E"/>
                </a:solidFill>
                <a:latin typeface="HY그래픽M"/>
                <a:cs typeface="HY그래픽M"/>
              </a:rPr>
              <a:t>년</a:t>
            </a:r>
            <a:r>
              <a:rPr dirty="0" sz="1800" spc="-110">
                <a:solidFill>
                  <a:srgbClr val="7E7E7E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7E7E7E"/>
                </a:solidFill>
                <a:latin typeface="Trebuchet MS"/>
                <a:cs typeface="Trebuchet MS"/>
              </a:rPr>
              <a:t>11</a:t>
            </a:r>
            <a:r>
              <a:rPr dirty="0" sz="1800">
                <a:solidFill>
                  <a:srgbClr val="7E7E7E"/>
                </a:solidFill>
                <a:latin typeface="HY그래픽M"/>
                <a:cs typeface="HY그래픽M"/>
              </a:rPr>
              <a:t>월</a:t>
            </a:r>
            <a:r>
              <a:rPr dirty="0" sz="1800" spc="-100">
                <a:solidFill>
                  <a:srgbClr val="7E7E7E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7E7E7E"/>
                </a:solidFill>
                <a:latin typeface="Trebuchet MS"/>
                <a:cs typeface="Trebuchet MS"/>
              </a:rPr>
              <a:t>24</a:t>
            </a:r>
            <a:r>
              <a:rPr dirty="0" sz="1800">
                <a:solidFill>
                  <a:srgbClr val="7E7E7E"/>
                </a:solidFill>
                <a:latin typeface="HY그래픽M"/>
                <a:cs typeface="HY그래픽M"/>
              </a:rPr>
              <a:t>일</a:t>
            </a:r>
            <a:endParaRPr sz="1800">
              <a:latin typeface="HY그래픽M"/>
              <a:cs typeface="HY그래픽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0427"/>
            <a:ext cx="421386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latin typeface="맑은 고딕"/>
                <a:cs typeface="맑은 고딕"/>
              </a:rPr>
              <a:t>비잔틴장군들의</a:t>
            </a:r>
            <a:r>
              <a:rPr dirty="0" sz="3200" spc="-250" b="1">
                <a:latin typeface="맑은 고딕"/>
                <a:cs typeface="맑은 고딕"/>
              </a:rPr>
              <a:t> </a:t>
            </a:r>
            <a:r>
              <a:rPr dirty="0" sz="3200" b="1">
                <a:latin typeface="맑은 고딕"/>
                <a:cs typeface="맑은 고딕"/>
              </a:rPr>
              <a:t>딜레마</a:t>
            </a:r>
            <a:endParaRPr sz="3200">
              <a:latin typeface="맑은 고딕"/>
              <a:cs typeface="맑은 고딕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074" y="1208023"/>
            <a:ext cx="7630795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195"/>
              </a:lnSpc>
            </a:pPr>
            <a:r>
              <a:rPr dirty="0" sz="3200">
                <a:solidFill>
                  <a:srgbClr val="90C225"/>
                </a:solidFill>
                <a:latin typeface="Trebuchet MS"/>
                <a:cs typeface="Trebuchet MS"/>
              </a:rPr>
              <a:t>-</a:t>
            </a:r>
            <a:r>
              <a:rPr dirty="0" sz="3200" spc="-2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 sz="2500" spc="-5">
                <a:solidFill>
                  <a:srgbClr val="90C225"/>
                </a:solidFill>
                <a:latin typeface="맑은 고딕"/>
                <a:cs typeface="맑은 고딕"/>
              </a:rPr>
              <a:t>승리에</a:t>
            </a:r>
            <a:r>
              <a:rPr dirty="0" sz="2500" spc="-125">
                <a:solidFill>
                  <a:srgbClr val="90C225"/>
                </a:solidFill>
                <a:latin typeface="맑은 고딕"/>
                <a:cs typeface="맑은 고딕"/>
              </a:rPr>
              <a:t> </a:t>
            </a:r>
            <a:r>
              <a:rPr dirty="0" sz="2500" spc="-5">
                <a:solidFill>
                  <a:srgbClr val="90C225"/>
                </a:solidFill>
                <a:latin typeface="맑은 고딕"/>
                <a:cs typeface="맑은 고딕"/>
              </a:rPr>
              <a:t>필요한</a:t>
            </a:r>
            <a:r>
              <a:rPr dirty="0" sz="2500" spc="-130">
                <a:solidFill>
                  <a:srgbClr val="90C225"/>
                </a:solidFill>
                <a:latin typeface="맑은 고딕"/>
                <a:cs typeface="맑은 고딕"/>
              </a:rPr>
              <a:t> </a:t>
            </a:r>
            <a:r>
              <a:rPr dirty="0" sz="2500" spc="-5">
                <a:solidFill>
                  <a:srgbClr val="90C225"/>
                </a:solidFill>
                <a:latin typeface="맑은 고딕"/>
                <a:cs typeface="맑은 고딕"/>
              </a:rPr>
              <a:t>동시공격을</a:t>
            </a:r>
            <a:r>
              <a:rPr dirty="0" sz="2500" spc="-125">
                <a:solidFill>
                  <a:srgbClr val="90C225"/>
                </a:solidFill>
                <a:latin typeface="맑은 고딕"/>
                <a:cs typeface="맑은 고딕"/>
              </a:rPr>
              <a:t> </a:t>
            </a:r>
            <a:r>
              <a:rPr dirty="0" sz="2500" spc="-5">
                <a:solidFill>
                  <a:srgbClr val="90C225"/>
                </a:solidFill>
                <a:latin typeface="맑은 고딕"/>
                <a:cs typeface="맑은 고딕"/>
              </a:rPr>
              <a:t>할</a:t>
            </a:r>
            <a:r>
              <a:rPr dirty="0" sz="2500" spc="-135">
                <a:solidFill>
                  <a:srgbClr val="90C225"/>
                </a:solidFill>
                <a:latin typeface="맑은 고딕"/>
                <a:cs typeface="맑은 고딕"/>
              </a:rPr>
              <a:t> </a:t>
            </a:r>
            <a:r>
              <a:rPr dirty="0" sz="2500" spc="-5">
                <a:solidFill>
                  <a:srgbClr val="90C225"/>
                </a:solidFill>
                <a:latin typeface="맑은 고딕"/>
                <a:cs typeface="맑은 고딕"/>
              </a:rPr>
              <a:t>수</a:t>
            </a:r>
            <a:r>
              <a:rPr dirty="0" sz="2500" spc="-135">
                <a:solidFill>
                  <a:srgbClr val="90C225"/>
                </a:solidFill>
                <a:latin typeface="맑은 고딕"/>
                <a:cs typeface="맑은 고딕"/>
              </a:rPr>
              <a:t> </a:t>
            </a:r>
            <a:r>
              <a:rPr dirty="0" sz="2500" spc="-5">
                <a:solidFill>
                  <a:srgbClr val="90C225"/>
                </a:solidFill>
                <a:latin typeface="맑은 고딕"/>
                <a:cs typeface="맑은 고딕"/>
              </a:rPr>
              <a:t>있는</a:t>
            </a:r>
            <a:r>
              <a:rPr dirty="0" sz="2500" spc="-135">
                <a:solidFill>
                  <a:srgbClr val="90C225"/>
                </a:solidFill>
                <a:latin typeface="맑은 고딕"/>
                <a:cs typeface="맑은 고딕"/>
              </a:rPr>
              <a:t> </a:t>
            </a:r>
            <a:r>
              <a:rPr dirty="0" sz="2500" spc="-5">
                <a:solidFill>
                  <a:srgbClr val="90C225"/>
                </a:solidFill>
                <a:latin typeface="맑은 고딕"/>
                <a:cs typeface="맑은 고딕"/>
              </a:rPr>
              <a:t>합의가</a:t>
            </a:r>
            <a:r>
              <a:rPr dirty="0" sz="2500" spc="-125">
                <a:solidFill>
                  <a:srgbClr val="90C225"/>
                </a:solidFill>
                <a:latin typeface="맑은 고딕"/>
                <a:cs typeface="맑은 고딕"/>
              </a:rPr>
              <a:t> </a:t>
            </a:r>
            <a:r>
              <a:rPr dirty="0" sz="2500" spc="-5">
                <a:solidFill>
                  <a:srgbClr val="90C225"/>
                </a:solidFill>
                <a:latin typeface="맑은 고딕"/>
                <a:cs typeface="맑은 고딕"/>
              </a:rPr>
              <a:t>불가능</a:t>
            </a:r>
            <a:endParaRPr sz="2500">
              <a:latin typeface="맑은 고딕"/>
              <a:cs typeface="맑은 고딕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6479" y="2087879"/>
            <a:ext cx="7453883" cy="39639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28903"/>
            <a:ext cx="589153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Byzantine</a:t>
            </a:r>
            <a:r>
              <a:rPr dirty="0" spc="-45"/>
              <a:t> </a:t>
            </a:r>
            <a:r>
              <a:rPr dirty="0" spc="-5"/>
              <a:t>Generals</a:t>
            </a:r>
            <a:r>
              <a:rPr dirty="0" spc="-20"/>
              <a:t> </a:t>
            </a:r>
            <a:r>
              <a:rPr dirty="0" spc="-5"/>
              <a:t>Dilemma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9713" y="1961291"/>
            <a:ext cx="9801225" cy="3760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algn="just" marL="12700" marR="5080">
              <a:lnSpc>
                <a:spcPct val="103000"/>
              </a:lnSpc>
              <a:spcBef>
                <a:spcPts val="10"/>
              </a:spcBef>
            </a:pPr>
            <a:r>
              <a:rPr dirty="0" sz="2400" spc="5">
                <a:latin typeface="Verdana"/>
                <a:cs typeface="Verdana"/>
              </a:rPr>
              <a:t>There</a:t>
            </a:r>
            <a:r>
              <a:rPr dirty="0" sz="2400" spc="10">
                <a:latin typeface="Verdana"/>
                <a:cs typeface="Verdana"/>
              </a:rPr>
              <a:t> </a:t>
            </a:r>
            <a:r>
              <a:rPr dirty="0" sz="2400" spc="5">
                <a:latin typeface="Verdana"/>
                <a:cs typeface="Verdana"/>
              </a:rPr>
              <a:t>is</a:t>
            </a:r>
            <a:r>
              <a:rPr dirty="0" sz="2400" spc="1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a</a:t>
            </a:r>
            <a:r>
              <a:rPr dirty="0" sz="2400" spc="5">
                <a:latin typeface="Verdana"/>
                <a:cs typeface="Verdana"/>
              </a:rPr>
              <a:t> </a:t>
            </a:r>
            <a:r>
              <a:rPr dirty="0" sz="2400" spc="10">
                <a:latin typeface="Verdana"/>
                <a:cs typeface="Verdana"/>
              </a:rPr>
              <a:t>serious</a:t>
            </a:r>
            <a:r>
              <a:rPr dirty="0" sz="2400" spc="15">
                <a:latin typeface="Verdana"/>
                <a:cs typeface="Verdana"/>
              </a:rPr>
              <a:t> </a:t>
            </a:r>
            <a:r>
              <a:rPr dirty="0" sz="2400" spc="10">
                <a:latin typeface="Verdana"/>
                <a:cs typeface="Verdana"/>
              </a:rPr>
              <a:t>problem</a:t>
            </a:r>
            <a:r>
              <a:rPr dirty="0" sz="2400" spc="15">
                <a:latin typeface="Verdana"/>
                <a:cs typeface="Verdana"/>
              </a:rPr>
              <a:t> </a:t>
            </a:r>
            <a:r>
              <a:rPr dirty="0" sz="2400" spc="10">
                <a:latin typeface="Verdana"/>
                <a:cs typeface="Verdana"/>
              </a:rPr>
              <a:t>that</a:t>
            </a:r>
            <a:r>
              <a:rPr dirty="0" sz="2400" spc="15">
                <a:latin typeface="Verdana"/>
                <a:cs typeface="Verdana"/>
              </a:rPr>
              <a:t> </a:t>
            </a:r>
            <a:r>
              <a:rPr dirty="0" sz="2400" spc="10">
                <a:latin typeface="Verdana"/>
                <a:cs typeface="Verdana"/>
              </a:rPr>
              <a:t>exists</a:t>
            </a:r>
            <a:r>
              <a:rPr dirty="0" sz="2400" spc="15">
                <a:latin typeface="Verdana"/>
                <a:cs typeface="Verdana"/>
              </a:rPr>
              <a:t> </a:t>
            </a:r>
            <a:r>
              <a:rPr dirty="0" sz="2400" spc="10">
                <a:latin typeface="Verdana"/>
                <a:cs typeface="Verdana"/>
              </a:rPr>
              <a:t>within</a:t>
            </a:r>
            <a:r>
              <a:rPr dirty="0" sz="2400" spc="15">
                <a:latin typeface="Verdana"/>
                <a:cs typeface="Verdana"/>
              </a:rPr>
              <a:t> </a:t>
            </a:r>
            <a:r>
              <a:rPr dirty="0" sz="2400" spc="10">
                <a:latin typeface="Verdana"/>
                <a:cs typeface="Verdana"/>
              </a:rPr>
              <a:t>distributed </a:t>
            </a:r>
            <a:r>
              <a:rPr dirty="0" sz="2400" spc="15">
                <a:latin typeface="Verdana"/>
                <a:cs typeface="Verdana"/>
              </a:rPr>
              <a:t> </a:t>
            </a:r>
            <a:r>
              <a:rPr dirty="0" sz="2400" spc="10">
                <a:latin typeface="Verdana"/>
                <a:cs typeface="Verdana"/>
              </a:rPr>
              <a:t>computing. </a:t>
            </a:r>
            <a:r>
              <a:rPr dirty="0" sz="2400" spc="5">
                <a:latin typeface="Verdana"/>
                <a:cs typeface="Verdana"/>
              </a:rPr>
              <a:t>The </a:t>
            </a:r>
            <a:r>
              <a:rPr dirty="0" sz="2400" spc="10">
                <a:latin typeface="Verdana"/>
                <a:cs typeface="Verdana"/>
              </a:rPr>
              <a:t>problem </a:t>
            </a:r>
            <a:r>
              <a:rPr dirty="0" sz="2400" spc="5">
                <a:latin typeface="Verdana"/>
                <a:cs typeface="Verdana"/>
              </a:rPr>
              <a:t>is called </a:t>
            </a:r>
            <a:r>
              <a:rPr dirty="0" sz="2400" spc="10">
                <a:latin typeface="Verdana"/>
                <a:cs typeface="Verdana"/>
              </a:rPr>
              <a:t>the </a:t>
            </a:r>
            <a:r>
              <a:rPr dirty="0" sz="2500" spc="-195" b="1" i="1">
                <a:latin typeface="맑은 고딕"/>
                <a:cs typeface="맑은 고딕"/>
              </a:rPr>
              <a:t>B </a:t>
            </a:r>
            <a:r>
              <a:rPr dirty="0" sz="2500" spc="-160" b="1" i="1">
                <a:latin typeface="맑은 고딕"/>
                <a:cs typeface="맑은 고딕"/>
              </a:rPr>
              <a:t>y </a:t>
            </a:r>
            <a:r>
              <a:rPr dirty="0" sz="2500" spc="135" b="1" i="1">
                <a:latin typeface="맑은 고딕"/>
                <a:cs typeface="맑은 고딕"/>
              </a:rPr>
              <a:t>zant </a:t>
            </a:r>
            <a:r>
              <a:rPr dirty="0" sz="2500" spc="125" b="1" i="1">
                <a:latin typeface="맑은 고딕"/>
                <a:cs typeface="맑은 고딕"/>
              </a:rPr>
              <a:t>ine </a:t>
            </a:r>
            <a:r>
              <a:rPr dirty="0" sz="2500" spc="100" b="1" i="1">
                <a:latin typeface="맑은 고딕"/>
                <a:cs typeface="맑은 고딕"/>
              </a:rPr>
              <a:t>Gen </a:t>
            </a:r>
            <a:r>
              <a:rPr dirty="0" sz="2500" spc="40" b="1" i="1">
                <a:latin typeface="맑은 고딕"/>
                <a:cs typeface="맑은 고딕"/>
              </a:rPr>
              <a:t>er </a:t>
            </a:r>
            <a:r>
              <a:rPr dirty="0" sz="2500" spc="-110" b="1" i="1">
                <a:latin typeface="맑은 고딕"/>
                <a:cs typeface="맑은 고딕"/>
              </a:rPr>
              <a:t>a </a:t>
            </a:r>
            <a:r>
              <a:rPr dirty="0" sz="2500" spc="-100" b="1" i="1">
                <a:latin typeface="맑은 고딕"/>
                <a:cs typeface="맑은 고딕"/>
              </a:rPr>
              <a:t>l </a:t>
            </a:r>
            <a:r>
              <a:rPr dirty="0" sz="2500" spc="-120" b="1" i="1">
                <a:latin typeface="맑은 고딕"/>
                <a:cs typeface="맑은 고딕"/>
              </a:rPr>
              <a:t>s </a:t>
            </a:r>
            <a:r>
              <a:rPr dirty="0" sz="2500" spc="-114" b="1" i="1">
                <a:latin typeface="맑은 고딕"/>
                <a:cs typeface="맑은 고딕"/>
              </a:rPr>
              <a:t> </a:t>
            </a:r>
            <a:r>
              <a:rPr dirty="0" sz="2500" spc="-60" b="1" i="1">
                <a:latin typeface="맑은 고딕"/>
                <a:cs typeface="맑은 고딕"/>
              </a:rPr>
              <a:t>Dilemma</a:t>
            </a:r>
            <a:r>
              <a:rPr dirty="0" sz="2500" spc="-60" i="1">
                <a:latin typeface="맑은 고딕"/>
                <a:cs typeface="맑은 고딕"/>
              </a:rPr>
              <a:t>.</a:t>
            </a:r>
            <a:r>
              <a:rPr dirty="0" sz="2500" spc="180" i="1">
                <a:latin typeface="맑은 고딕"/>
                <a:cs typeface="맑은 고딕"/>
              </a:rPr>
              <a:t> </a:t>
            </a:r>
            <a:r>
              <a:rPr dirty="0" sz="2400">
                <a:latin typeface="맑은 고딕"/>
                <a:cs typeface="맑은 고딕"/>
              </a:rPr>
              <a:t>In</a:t>
            </a:r>
            <a:r>
              <a:rPr dirty="0" sz="2400" spc="225">
                <a:latin typeface="맑은 고딕"/>
                <a:cs typeface="맑은 고딕"/>
              </a:rPr>
              <a:t> </a:t>
            </a:r>
            <a:r>
              <a:rPr dirty="0" sz="2400" spc="10">
                <a:latin typeface="맑은 고딕"/>
                <a:cs typeface="맑은 고딕"/>
              </a:rPr>
              <a:t>short,</a:t>
            </a:r>
            <a:r>
              <a:rPr dirty="0" sz="2400" spc="229">
                <a:latin typeface="맑은 고딕"/>
                <a:cs typeface="맑은 고딕"/>
              </a:rPr>
              <a:t> </a:t>
            </a:r>
            <a:r>
              <a:rPr dirty="0" sz="2400" spc="-5">
                <a:latin typeface="맑은 고딕"/>
                <a:cs typeface="맑은 고딕"/>
              </a:rPr>
              <a:t>this</a:t>
            </a:r>
            <a:r>
              <a:rPr dirty="0" sz="2400" spc="225">
                <a:latin typeface="맑은 고딕"/>
                <a:cs typeface="맑은 고딕"/>
              </a:rPr>
              <a:t> </a:t>
            </a:r>
            <a:r>
              <a:rPr dirty="0" sz="2400" spc="-5">
                <a:latin typeface="맑은 고딕"/>
                <a:cs typeface="맑은 고딕"/>
              </a:rPr>
              <a:t>is</a:t>
            </a:r>
            <a:r>
              <a:rPr dirty="0" sz="2400" spc="229">
                <a:latin typeface="맑은 고딕"/>
                <a:cs typeface="맑은 고딕"/>
              </a:rPr>
              <a:t> </a:t>
            </a:r>
            <a:r>
              <a:rPr dirty="0" sz="2400">
                <a:latin typeface="맑은 고딕"/>
                <a:cs typeface="맑은 고딕"/>
              </a:rPr>
              <a:t>an</a:t>
            </a:r>
            <a:r>
              <a:rPr dirty="0" sz="2400" spc="225">
                <a:latin typeface="맑은 고딕"/>
                <a:cs typeface="맑은 고딕"/>
              </a:rPr>
              <a:t> </a:t>
            </a:r>
            <a:r>
              <a:rPr dirty="0" sz="2400" spc="-5">
                <a:latin typeface="맑은 고딕"/>
                <a:cs typeface="맑은 고딕"/>
              </a:rPr>
              <a:t>issue</a:t>
            </a:r>
            <a:r>
              <a:rPr dirty="0" sz="2400" spc="225">
                <a:latin typeface="맑은 고딕"/>
                <a:cs typeface="맑은 고딕"/>
              </a:rPr>
              <a:t> </a:t>
            </a:r>
            <a:r>
              <a:rPr dirty="0" sz="2400" spc="-10">
                <a:latin typeface="맑은 고딕"/>
                <a:cs typeface="맑은 고딕"/>
              </a:rPr>
              <a:t>where</a:t>
            </a:r>
            <a:r>
              <a:rPr dirty="0" sz="2400" spc="220">
                <a:latin typeface="맑은 고딕"/>
                <a:cs typeface="맑은 고딕"/>
              </a:rPr>
              <a:t> </a:t>
            </a:r>
            <a:r>
              <a:rPr dirty="0" sz="2400" spc="-10">
                <a:latin typeface="맑은 고딕"/>
                <a:cs typeface="맑은 고딕"/>
              </a:rPr>
              <a:t>there</a:t>
            </a:r>
            <a:r>
              <a:rPr dirty="0" sz="2400" spc="240">
                <a:latin typeface="맑은 고딕"/>
                <a:cs typeface="맑은 고딕"/>
              </a:rPr>
              <a:t> </a:t>
            </a:r>
            <a:r>
              <a:rPr dirty="0" sz="2400" spc="-15">
                <a:latin typeface="맑은 고딕"/>
                <a:cs typeface="맑은 고딕"/>
              </a:rPr>
              <a:t>are</a:t>
            </a:r>
            <a:r>
              <a:rPr dirty="0" sz="2400" spc="245">
                <a:latin typeface="맑은 고딕"/>
                <a:cs typeface="맑은 고딕"/>
              </a:rPr>
              <a:t> </a:t>
            </a:r>
            <a:r>
              <a:rPr dirty="0" sz="2400" spc="-5">
                <a:latin typeface="맑은 고딕"/>
                <a:cs typeface="맑은 고딕"/>
              </a:rPr>
              <a:t>multiple</a:t>
            </a:r>
            <a:r>
              <a:rPr dirty="0" sz="2400" spc="229">
                <a:latin typeface="맑은 고딕"/>
                <a:cs typeface="맑은 고딕"/>
              </a:rPr>
              <a:t> </a:t>
            </a:r>
            <a:r>
              <a:rPr dirty="0" sz="2400" spc="-5">
                <a:latin typeface="맑은 고딕"/>
                <a:cs typeface="맑은 고딕"/>
              </a:rPr>
              <a:t>systems</a:t>
            </a:r>
            <a:endParaRPr sz="2400">
              <a:latin typeface="맑은 고딕"/>
              <a:cs typeface="맑은 고딕"/>
            </a:endParaRPr>
          </a:p>
          <a:p>
            <a:pPr algn="just" marL="12700" marR="7620">
              <a:lnSpc>
                <a:spcPts val="3080"/>
              </a:lnSpc>
              <a:spcBef>
                <a:spcPts val="120"/>
              </a:spcBef>
            </a:pPr>
            <a:r>
              <a:rPr dirty="0" sz="2400">
                <a:latin typeface="맑은 고딕"/>
                <a:cs typeface="맑은 고딕"/>
              </a:rPr>
              <a:t>that </a:t>
            </a:r>
            <a:r>
              <a:rPr dirty="0" sz="2400" spc="5">
                <a:latin typeface="맑은 고딕"/>
                <a:cs typeface="맑은 고딕"/>
              </a:rPr>
              <a:t>need </a:t>
            </a:r>
            <a:r>
              <a:rPr dirty="0" sz="2400" spc="-10">
                <a:latin typeface="맑은 고딕"/>
                <a:cs typeface="맑은 고딕"/>
              </a:rPr>
              <a:t>to </a:t>
            </a:r>
            <a:r>
              <a:rPr dirty="0" sz="2400">
                <a:latin typeface="맑은 고딕"/>
                <a:cs typeface="맑은 고딕"/>
              </a:rPr>
              <a:t>communicate within a </a:t>
            </a:r>
            <a:r>
              <a:rPr dirty="0" sz="2400" spc="10">
                <a:latin typeface="맑은 고딕"/>
                <a:cs typeface="맑은 고딕"/>
              </a:rPr>
              <a:t>network, </a:t>
            </a:r>
            <a:r>
              <a:rPr dirty="0" sz="2400" spc="-5">
                <a:latin typeface="맑은 고딕"/>
                <a:cs typeface="맑은 고딕"/>
              </a:rPr>
              <a:t>where </a:t>
            </a:r>
            <a:r>
              <a:rPr dirty="0" sz="2400">
                <a:latin typeface="맑은 고딕"/>
                <a:cs typeface="맑은 고딕"/>
              </a:rPr>
              <a:t>communication </a:t>
            </a:r>
            <a:r>
              <a:rPr dirty="0" sz="2400" spc="5">
                <a:latin typeface="맑은 고딕"/>
                <a:cs typeface="맑은 고딕"/>
              </a:rPr>
              <a:t> </a:t>
            </a:r>
            <a:r>
              <a:rPr dirty="0" sz="2400" spc="-5">
                <a:latin typeface="맑은 고딕"/>
                <a:cs typeface="맑은 고딕"/>
              </a:rPr>
              <a:t>channels</a:t>
            </a:r>
            <a:r>
              <a:rPr dirty="0" sz="2400" spc="-20">
                <a:latin typeface="맑은 고딕"/>
                <a:cs typeface="맑은 고딕"/>
              </a:rPr>
              <a:t> </a:t>
            </a:r>
            <a:r>
              <a:rPr dirty="0" sz="2400">
                <a:latin typeface="맑은 고딕"/>
                <a:cs typeface="맑은 고딕"/>
              </a:rPr>
              <a:t>and</a:t>
            </a:r>
            <a:r>
              <a:rPr dirty="0" sz="2400" spc="15">
                <a:latin typeface="맑은 고딕"/>
                <a:cs typeface="맑은 고딕"/>
              </a:rPr>
              <a:t> </a:t>
            </a:r>
            <a:r>
              <a:rPr dirty="0" sz="2400" spc="-5">
                <a:latin typeface="맑은 고딕"/>
                <a:cs typeface="맑은 고딕"/>
              </a:rPr>
              <a:t>messages</a:t>
            </a:r>
            <a:r>
              <a:rPr dirty="0" sz="2400" spc="10">
                <a:latin typeface="맑은 고딕"/>
                <a:cs typeface="맑은 고딕"/>
              </a:rPr>
              <a:t> </a:t>
            </a:r>
            <a:r>
              <a:rPr dirty="0" sz="2400">
                <a:latin typeface="맑은 고딕"/>
                <a:cs typeface="맑은 고딕"/>
              </a:rPr>
              <a:t>cannot</a:t>
            </a:r>
            <a:r>
              <a:rPr dirty="0" sz="2400" spc="-20">
                <a:latin typeface="맑은 고딕"/>
                <a:cs typeface="맑은 고딕"/>
              </a:rPr>
              <a:t> </a:t>
            </a:r>
            <a:r>
              <a:rPr dirty="0" sz="2400" spc="-5">
                <a:latin typeface="맑은 고딕"/>
                <a:cs typeface="맑은 고딕"/>
              </a:rPr>
              <a:t>be</a:t>
            </a:r>
            <a:r>
              <a:rPr dirty="0" sz="2400" spc="5">
                <a:latin typeface="맑은 고딕"/>
                <a:cs typeface="맑은 고딕"/>
              </a:rPr>
              <a:t> </a:t>
            </a:r>
            <a:r>
              <a:rPr dirty="0" sz="2400" spc="-5">
                <a:latin typeface="맑은 고딕"/>
                <a:cs typeface="맑은 고딕"/>
              </a:rPr>
              <a:t>completely</a:t>
            </a:r>
            <a:r>
              <a:rPr dirty="0" sz="2400" spc="10">
                <a:latin typeface="맑은 고딕"/>
                <a:cs typeface="맑은 고딕"/>
              </a:rPr>
              <a:t> </a:t>
            </a:r>
            <a:r>
              <a:rPr dirty="0" sz="2400" spc="-5">
                <a:latin typeface="맑은 고딕"/>
                <a:cs typeface="맑은 고딕"/>
              </a:rPr>
              <a:t>trusted.</a:t>
            </a:r>
            <a:endParaRPr sz="24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맑은 고딕"/>
              <a:cs typeface="맑은 고딕"/>
            </a:endParaRPr>
          </a:p>
          <a:p>
            <a:pPr marL="12700" marR="264795">
              <a:lnSpc>
                <a:spcPct val="106900"/>
              </a:lnSpc>
            </a:pPr>
            <a:r>
              <a:rPr dirty="0" sz="2400">
                <a:latin typeface="굴림"/>
                <a:cs typeface="굴림"/>
              </a:rPr>
              <a:t>서로</a:t>
            </a:r>
            <a:r>
              <a:rPr dirty="0" sz="2400" spc="40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신뢰를</a:t>
            </a:r>
            <a:r>
              <a:rPr dirty="0" sz="2400" spc="40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하지</a:t>
            </a:r>
            <a:r>
              <a:rPr dirty="0" sz="2400" spc="40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못하는</a:t>
            </a:r>
            <a:r>
              <a:rPr dirty="0" sz="2400" spc="3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사람들</a:t>
            </a:r>
            <a:r>
              <a:rPr dirty="0" sz="2400" spc="40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사이에서도</a:t>
            </a:r>
            <a:r>
              <a:rPr dirty="0" sz="2400" spc="40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과연</a:t>
            </a:r>
            <a:r>
              <a:rPr dirty="0" sz="2400" spc="4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하나의</a:t>
            </a:r>
            <a:r>
              <a:rPr dirty="0" sz="2400" spc="40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합의점에 </a:t>
            </a:r>
            <a:r>
              <a:rPr dirty="0" sz="2400" spc="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도달할</a:t>
            </a:r>
            <a:r>
              <a:rPr dirty="0" sz="2400" spc="3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수</a:t>
            </a:r>
            <a:r>
              <a:rPr dirty="0" sz="2400" spc="40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있을까요</a:t>
            </a:r>
            <a:r>
              <a:rPr dirty="0" sz="2400">
                <a:latin typeface="Arial"/>
                <a:cs typeface="Arial"/>
              </a:rPr>
              <a:t>?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굴림"/>
                <a:cs typeface="굴림"/>
              </a:rPr>
              <a:t>바로</a:t>
            </a:r>
            <a:r>
              <a:rPr dirty="0" sz="2400" spc="40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이</a:t>
            </a:r>
            <a:r>
              <a:rPr dirty="0" sz="2400" spc="40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문제를</a:t>
            </a:r>
            <a:r>
              <a:rPr dirty="0" sz="2400" spc="3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가지고</a:t>
            </a:r>
            <a:r>
              <a:rPr dirty="0" sz="2400" spc="40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오랜</a:t>
            </a:r>
            <a:r>
              <a:rPr dirty="0" sz="2400" spc="40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시간</a:t>
            </a:r>
            <a:r>
              <a:rPr dirty="0" sz="2400" spc="30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암호학</a:t>
            </a:r>
            <a:r>
              <a:rPr dirty="0" sz="2400">
                <a:latin typeface="Arial"/>
                <a:cs typeface="Arial"/>
              </a:rPr>
              <a:t>,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굴림"/>
                <a:cs typeface="굴림"/>
              </a:rPr>
              <a:t>컴퓨터 </a:t>
            </a:r>
            <a:r>
              <a:rPr dirty="0" sz="2400" spc="-78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공학</a:t>
            </a:r>
            <a:r>
              <a:rPr dirty="0" sz="2400" spc="4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전문가들이</a:t>
            </a:r>
            <a:r>
              <a:rPr dirty="0" sz="2400" spc="50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고민했었습니다</a:t>
            </a:r>
            <a:r>
              <a:rPr dirty="0" sz="240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700" y="1299399"/>
            <a:ext cx="577405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Byzantine</a:t>
            </a:r>
            <a:r>
              <a:rPr dirty="0" spc="-45"/>
              <a:t> </a:t>
            </a:r>
            <a:r>
              <a:rPr dirty="0"/>
              <a:t>Generals</a:t>
            </a:r>
            <a:r>
              <a:rPr dirty="0" spc="-30"/>
              <a:t> Problem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0700" y="2433242"/>
            <a:ext cx="8900160" cy="3227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098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굴림"/>
                <a:cs typeface="굴림"/>
              </a:rPr>
              <a:t>생성과</a:t>
            </a:r>
            <a:r>
              <a:rPr dirty="0" sz="2400" spc="-9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소멸을</a:t>
            </a:r>
            <a:r>
              <a:rPr dirty="0" sz="2400" spc="-8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반복하던</a:t>
            </a:r>
            <a:r>
              <a:rPr dirty="0" sz="2400" spc="-9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수많은</a:t>
            </a:r>
            <a:r>
              <a:rPr dirty="0" sz="2400" spc="-8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가상화폐들</a:t>
            </a:r>
            <a:r>
              <a:rPr dirty="0" sz="2400" spc="-9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중</a:t>
            </a:r>
            <a:r>
              <a:rPr dirty="0" sz="2400" spc="-8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블록체인</a:t>
            </a:r>
            <a:r>
              <a:rPr dirty="0" sz="2400" spc="-90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기술로 </a:t>
            </a:r>
            <a:r>
              <a:rPr dirty="0" sz="2400" spc="-78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차별화해</a:t>
            </a:r>
            <a:r>
              <a:rPr dirty="0" sz="2400" spc="-8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암호화폐의</a:t>
            </a:r>
            <a:r>
              <a:rPr dirty="0" sz="2400" spc="-7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시초가</a:t>
            </a:r>
            <a:r>
              <a:rPr dirty="0" sz="2400" spc="-80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된</a:t>
            </a:r>
            <a:r>
              <a:rPr dirty="0" sz="2400" spc="-7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비트코인</a:t>
            </a:r>
            <a:r>
              <a:rPr dirty="0" sz="240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latin typeface="굴림"/>
                <a:cs typeface="굴림"/>
              </a:rPr>
              <a:t>비트코인에</a:t>
            </a:r>
            <a:r>
              <a:rPr dirty="0" sz="2400" spc="-9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담긴</a:t>
            </a:r>
            <a:r>
              <a:rPr dirty="0" sz="2400" spc="-8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블록체인</a:t>
            </a:r>
            <a:r>
              <a:rPr dirty="0" sz="2400" spc="-9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기술은</a:t>
            </a:r>
            <a:r>
              <a:rPr dirty="0" sz="2400" spc="-8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다양한</a:t>
            </a:r>
            <a:r>
              <a:rPr dirty="0" sz="2400" spc="-9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논문에서</a:t>
            </a:r>
            <a:r>
              <a:rPr dirty="0" sz="2400" spc="-8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언급될</a:t>
            </a:r>
            <a:r>
              <a:rPr dirty="0" sz="2400" spc="-90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정도로 </a:t>
            </a:r>
            <a:r>
              <a:rPr dirty="0" sz="2400" spc="-78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해결책을</a:t>
            </a:r>
            <a:r>
              <a:rPr dirty="0" sz="2400" spc="-8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찾기</a:t>
            </a:r>
            <a:r>
              <a:rPr dirty="0" sz="2400" spc="-7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힘들었던</a:t>
            </a:r>
            <a:r>
              <a:rPr dirty="0" sz="2400" spc="-145">
                <a:latin typeface="굴림"/>
                <a:cs typeface="굴림"/>
              </a:rPr>
              <a:t> </a:t>
            </a:r>
            <a:r>
              <a:rPr dirty="0" sz="2400" spc="-5">
                <a:latin typeface="Arial"/>
                <a:cs typeface="Arial"/>
              </a:rPr>
              <a:t>‘</a:t>
            </a:r>
            <a:r>
              <a:rPr dirty="0" sz="2400" spc="-5">
                <a:latin typeface="굴림"/>
                <a:cs typeface="굴림"/>
              </a:rPr>
              <a:t>비잔틴</a:t>
            </a:r>
            <a:r>
              <a:rPr dirty="0" sz="2400" spc="-7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장군의</a:t>
            </a:r>
            <a:r>
              <a:rPr dirty="0" sz="2400" spc="-75">
                <a:latin typeface="굴림"/>
                <a:cs typeface="굴림"/>
              </a:rPr>
              <a:t> </a:t>
            </a:r>
            <a:r>
              <a:rPr dirty="0" sz="2400" spc="-5">
                <a:latin typeface="굴림"/>
                <a:cs typeface="굴림"/>
              </a:rPr>
              <a:t>딜레마</a:t>
            </a:r>
            <a:r>
              <a:rPr dirty="0" sz="2400" spc="-5">
                <a:latin typeface="Arial"/>
                <a:cs typeface="Arial"/>
              </a:rPr>
              <a:t>’</a:t>
            </a:r>
            <a:r>
              <a:rPr dirty="0" sz="2400" spc="-5">
                <a:latin typeface="굴림"/>
                <a:cs typeface="굴림"/>
              </a:rPr>
              <a:t>를</a:t>
            </a:r>
            <a:r>
              <a:rPr dirty="0" sz="2400" spc="-7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해결하고</a:t>
            </a:r>
            <a:endParaRPr sz="2400">
              <a:latin typeface="굴림"/>
              <a:cs typeface="굴림"/>
            </a:endParaRPr>
          </a:p>
          <a:p>
            <a:pPr marL="12700" marR="231775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P2P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굴림"/>
                <a:cs typeface="굴림"/>
              </a:rPr>
              <a:t>네트워크에</a:t>
            </a:r>
            <a:r>
              <a:rPr dirty="0" sz="2400" spc="-8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참여한</a:t>
            </a:r>
            <a:r>
              <a:rPr dirty="0" sz="2400" spc="-90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각각의</a:t>
            </a:r>
            <a:r>
              <a:rPr dirty="0" sz="2400" spc="-8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거래에</a:t>
            </a:r>
            <a:r>
              <a:rPr dirty="0" sz="2400" spc="-9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대한</a:t>
            </a:r>
            <a:r>
              <a:rPr dirty="0" sz="2400" spc="-9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보안성과</a:t>
            </a:r>
            <a:r>
              <a:rPr dirty="0" sz="2400" spc="-80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무결성</a:t>
            </a:r>
            <a:r>
              <a:rPr dirty="0" sz="2400">
                <a:latin typeface="Arial"/>
                <a:cs typeface="Arial"/>
              </a:rPr>
              <a:t>*</a:t>
            </a:r>
            <a:r>
              <a:rPr dirty="0" sz="2400">
                <a:latin typeface="굴림"/>
                <a:cs typeface="굴림"/>
              </a:rPr>
              <a:t>을 </a:t>
            </a:r>
            <a:r>
              <a:rPr dirty="0" sz="2400" spc="-78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보장하는</a:t>
            </a:r>
            <a:r>
              <a:rPr dirty="0" sz="2400" spc="-8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기술을</a:t>
            </a:r>
            <a:r>
              <a:rPr dirty="0" sz="2400" spc="-7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세계</a:t>
            </a:r>
            <a:r>
              <a:rPr dirty="0" sz="2400" spc="-8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최초로</a:t>
            </a:r>
            <a:r>
              <a:rPr dirty="0" sz="2400" spc="-70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구현한</a:t>
            </a:r>
            <a:r>
              <a:rPr dirty="0" sz="2400" spc="-8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사례입니다</a:t>
            </a:r>
            <a:endParaRPr sz="2400">
              <a:latin typeface="굴림"/>
              <a:cs typeface="굴림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굴림"/>
              <a:cs typeface="굴림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*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</a:t>
            </a:r>
            <a:r>
              <a:rPr dirty="0" sz="1800">
                <a:latin typeface="굴림"/>
                <a:cs typeface="굴림"/>
              </a:rPr>
              <a:t>무결성</a:t>
            </a:r>
            <a:r>
              <a:rPr dirty="0" sz="1800">
                <a:latin typeface="Arial"/>
                <a:cs typeface="Arial"/>
              </a:rPr>
              <a:t>: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굴림"/>
                <a:cs typeface="굴림"/>
              </a:rPr>
              <a:t>데이터의</a:t>
            </a:r>
            <a:r>
              <a:rPr dirty="0" sz="1800" spc="-110">
                <a:latin typeface="굴림"/>
                <a:cs typeface="굴림"/>
              </a:rPr>
              <a:t> </a:t>
            </a:r>
            <a:r>
              <a:rPr dirty="0" sz="1800">
                <a:latin typeface="굴림"/>
                <a:cs typeface="굴림"/>
              </a:rPr>
              <a:t>정보가</a:t>
            </a:r>
            <a:r>
              <a:rPr dirty="0" sz="1800" spc="-110">
                <a:latin typeface="굴림"/>
                <a:cs typeface="굴림"/>
              </a:rPr>
              <a:t> </a:t>
            </a:r>
            <a:r>
              <a:rPr dirty="0" sz="1800">
                <a:latin typeface="굴림"/>
                <a:cs typeface="굴림"/>
              </a:rPr>
              <a:t>변경되거나</a:t>
            </a:r>
            <a:r>
              <a:rPr dirty="0" sz="1800" spc="-120">
                <a:latin typeface="굴림"/>
                <a:cs typeface="굴림"/>
              </a:rPr>
              <a:t> </a:t>
            </a:r>
            <a:r>
              <a:rPr dirty="0" sz="1800">
                <a:latin typeface="굴림"/>
                <a:cs typeface="굴림"/>
              </a:rPr>
              <a:t>오염되지</a:t>
            </a:r>
            <a:r>
              <a:rPr dirty="0" sz="1800" spc="-114">
                <a:latin typeface="굴림"/>
                <a:cs typeface="굴림"/>
              </a:rPr>
              <a:t> </a:t>
            </a:r>
            <a:r>
              <a:rPr dirty="0" sz="1800">
                <a:latin typeface="굴림"/>
                <a:cs typeface="굴림"/>
              </a:rPr>
              <a:t>않도록</a:t>
            </a:r>
            <a:r>
              <a:rPr dirty="0" sz="1800" spc="-110">
                <a:latin typeface="굴림"/>
                <a:cs typeface="굴림"/>
              </a:rPr>
              <a:t> </a:t>
            </a:r>
            <a:r>
              <a:rPr dirty="0" sz="1800">
                <a:latin typeface="굴림"/>
                <a:cs typeface="굴림"/>
              </a:rPr>
              <a:t>하는</a:t>
            </a:r>
            <a:r>
              <a:rPr dirty="0" sz="1800" spc="-120">
                <a:latin typeface="굴림"/>
                <a:cs typeface="굴림"/>
              </a:rPr>
              <a:t> </a:t>
            </a:r>
            <a:r>
              <a:rPr dirty="0" sz="1800">
                <a:latin typeface="굴림"/>
                <a:cs typeface="굴림"/>
              </a:rPr>
              <a:t>원칙</a:t>
            </a:r>
            <a:r>
              <a:rPr dirty="0" sz="180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980" y="631952"/>
            <a:ext cx="6130925" cy="883919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290"/>
              </a:lnSpc>
              <a:spcBef>
                <a:spcPts val="95"/>
              </a:spcBef>
            </a:pPr>
            <a:r>
              <a:rPr dirty="0" sz="2800" spc="-5"/>
              <a:t>Byzantine</a:t>
            </a:r>
            <a:r>
              <a:rPr dirty="0" sz="2800" spc="5"/>
              <a:t> </a:t>
            </a:r>
            <a:r>
              <a:rPr dirty="0" sz="2800" spc="-5"/>
              <a:t>Generals</a:t>
            </a:r>
            <a:r>
              <a:rPr dirty="0" sz="2800" spc="-15"/>
              <a:t> </a:t>
            </a:r>
            <a:r>
              <a:rPr dirty="0" sz="2800" spc="-25"/>
              <a:t>Problem</a:t>
            </a:r>
            <a:r>
              <a:rPr dirty="0" sz="2800"/>
              <a:t> </a:t>
            </a:r>
            <a:r>
              <a:rPr dirty="0" sz="2800" spc="-5"/>
              <a:t>–</a:t>
            </a:r>
            <a:r>
              <a:rPr dirty="0" sz="2800" spc="-20"/>
              <a:t> </a:t>
            </a:r>
            <a:r>
              <a:rPr dirty="0" sz="2800" spc="-10"/>
              <a:t>Solution</a:t>
            </a:r>
            <a:endParaRPr sz="2800"/>
          </a:p>
          <a:p>
            <a:pPr marL="12700">
              <a:lnSpc>
                <a:spcPts val="3470"/>
              </a:lnSpc>
            </a:pPr>
            <a:r>
              <a:rPr dirty="0" sz="2800" spc="-5" i="1">
                <a:latin typeface="Trebuchet MS"/>
                <a:cs typeface="Trebuchet MS"/>
              </a:rPr>
              <a:t>P</a:t>
            </a:r>
            <a:r>
              <a:rPr dirty="0" sz="2800" spc="-10" i="1">
                <a:latin typeface="Trebuchet MS"/>
                <a:cs typeface="Trebuchet MS"/>
              </a:rPr>
              <a:t>roo</a:t>
            </a:r>
            <a:r>
              <a:rPr dirty="0" sz="2800" spc="-5" i="1">
                <a:latin typeface="Trebuchet MS"/>
                <a:cs typeface="Trebuchet MS"/>
              </a:rPr>
              <a:t>f</a:t>
            </a:r>
            <a:r>
              <a:rPr dirty="0" sz="2800" spc="-10" i="1">
                <a:latin typeface="Trebuchet MS"/>
                <a:cs typeface="Trebuchet MS"/>
              </a:rPr>
              <a:t> </a:t>
            </a:r>
            <a:r>
              <a:rPr dirty="0" sz="2800" spc="-10" i="1">
                <a:latin typeface="Trebuchet MS"/>
                <a:cs typeface="Trebuchet MS"/>
              </a:rPr>
              <a:t>o</a:t>
            </a:r>
            <a:r>
              <a:rPr dirty="0" sz="2800" spc="-5" i="1">
                <a:latin typeface="Trebuchet MS"/>
                <a:cs typeface="Trebuchet MS"/>
              </a:rPr>
              <a:t>f</a:t>
            </a:r>
            <a:r>
              <a:rPr dirty="0" sz="2800" i="1">
                <a:latin typeface="Trebuchet MS"/>
                <a:cs typeface="Trebuchet MS"/>
              </a:rPr>
              <a:t> </a:t>
            </a:r>
            <a:r>
              <a:rPr dirty="0" sz="2800" i="1">
                <a:latin typeface="Trebuchet MS"/>
                <a:cs typeface="Trebuchet MS"/>
              </a:rPr>
              <a:t>W</a:t>
            </a:r>
            <a:r>
              <a:rPr dirty="0" sz="2800" spc="-10" i="1">
                <a:latin typeface="Trebuchet MS"/>
                <a:cs typeface="Trebuchet MS"/>
              </a:rPr>
              <a:t>or</a:t>
            </a:r>
            <a:r>
              <a:rPr dirty="0" sz="2800" spc="-5" i="1">
                <a:latin typeface="Trebuchet MS"/>
                <a:cs typeface="Trebuchet MS"/>
              </a:rPr>
              <a:t>k</a:t>
            </a:r>
            <a:r>
              <a:rPr dirty="0" sz="2800" spc="-10" i="1">
                <a:latin typeface="Trebuchet MS"/>
                <a:cs typeface="Trebuchet MS"/>
              </a:rPr>
              <a:t> </a:t>
            </a:r>
            <a:r>
              <a:rPr dirty="0" sz="2950" spc="-155" i="1">
                <a:latin typeface="맑은 고딕"/>
                <a:cs typeface="맑은 고딕"/>
              </a:rPr>
              <a:t>작업증명</a:t>
            </a:r>
            <a:r>
              <a:rPr dirty="0" sz="2950" spc="-175" i="1">
                <a:latin typeface="맑은 고딕"/>
                <a:cs typeface="맑은 고딕"/>
              </a:rPr>
              <a:t> </a:t>
            </a:r>
            <a:r>
              <a:rPr dirty="0" sz="2950" spc="-155" i="1">
                <a:latin typeface="맑은 고딕"/>
                <a:cs typeface="맑은 고딕"/>
              </a:rPr>
              <a:t>합의</a:t>
            </a:r>
            <a:r>
              <a:rPr dirty="0" sz="2950" spc="-200" i="1">
                <a:latin typeface="맑은 고딕"/>
                <a:cs typeface="맑은 고딕"/>
              </a:rPr>
              <a:t> </a:t>
            </a:r>
            <a:r>
              <a:rPr dirty="0" sz="2950" spc="-155" i="1">
                <a:latin typeface="맑은 고딕"/>
                <a:cs typeface="맑은 고딕"/>
              </a:rPr>
              <a:t>알고리즘</a:t>
            </a:r>
            <a:endParaRPr sz="2950">
              <a:latin typeface="맑은 고딕"/>
              <a:cs typeface="맑은 고딕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3151" y="1662142"/>
            <a:ext cx="9779635" cy="4470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 marR="461009">
              <a:lnSpc>
                <a:spcPct val="138900"/>
              </a:lnSpc>
              <a:spcBef>
                <a:spcPts val="100"/>
              </a:spcBef>
            </a:pP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확률적으로 </a:t>
            </a:r>
            <a:r>
              <a:rPr dirty="0" sz="1800" spc="-10">
                <a:solidFill>
                  <a:srgbClr val="333333"/>
                </a:solidFill>
                <a:latin typeface="Arial"/>
                <a:cs typeface="Arial"/>
              </a:rPr>
              <a:t>1,000,000</a:t>
            </a:r>
            <a:r>
              <a:rPr dirty="0" sz="1800" spc="-10">
                <a:solidFill>
                  <a:srgbClr val="333333"/>
                </a:solidFill>
                <a:latin typeface="굴림"/>
                <a:cs typeface="굴림"/>
              </a:rPr>
              <a:t>명이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참여해야만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10</a:t>
            </a:r>
            <a:r>
              <a:rPr dirty="0" sz="1800" spc="-5">
                <a:solidFill>
                  <a:srgbClr val="333333"/>
                </a:solidFill>
                <a:latin typeface="굴림"/>
                <a:cs typeface="굴림"/>
              </a:rPr>
              <a:t>분에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한번 풀 수 있는 문제를 풀게 합니다 </a:t>
            </a:r>
            <a:r>
              <a:rPr dirty="0" sz="1800" spc="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(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참여하는</a:t>
            </a:r>
            <a:r>
              <a:rPr dirty="0" sz="1800" spc="-110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사람들이</a:t>
            </a:r>
            <a:r>
              <a:rPr dirty="0" sz="1800" spc="-114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늘어나면</a:t>
            </a:r>
            <a:r>
              <a:rPr dirty="0" sz="1800" spc="-110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문제가</a:t>
            </a:r>
            <a:r>
              <a:rPr dirty="0" sz="1800" spc="-10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더</a:t>
            </a:r>
            <a:r>
              <a:rPr dirty="0" sz="1800" spc="-114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어려워져</a:t>
            </a:r>
            <a:r>
              <a:rPr dirty="0" sz="1800" spc="-110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계속</a:t>
            </a:r>
            <a:r>
              <a:rPr dirty="0" sz="1800" spc="-10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 spc="-10">
                <a:solidFill>
                  <a:srgbClr val="333333"/>
                </a:solidFill>
                <a:latin typeface="Arial"/>
                <a:cs typeface="Arial"/>
              </a:rPr>
              <a:t>10</a:t>
            </a:r>
            <a:r>
              <a:rPr dirty="0" sz="1800" spc="-10">
                <a:solidFill>
                  <a:srgbClr val="333333"/>
                </a:solidFill>
                <a:latin typeface="굴림"/>
                <a:cs typeface="굴림"/>
              </a:rPr>
              <a:t>분</a:t>
            </a:r>
            <a:r>
              <a:rPr dirty="0" sz="1800" spc="-100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정도에</a:t>
            </a:r>
            <a:r>
              <a:rPr dirty="0" sz="1800" spc="-110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한번</a:t>
            </a:r>
            <a:r>
              <a:rPr dirty="0" sz="1800" spc="-114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풀</a:t>
            </a:r>
            <a:r>
              <a:rPr dirty="0" sz="1800" spc="-110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수</a:t>
            </a:r>
            <a:r>
              <a:rPr dirty="0" sz="1800" spc="-10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있게</a:t>
            </a:r>
            <a:r>
              <a:rPr dirty="0" sz="1800" spc="-114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됩니다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). </a:t>
            </a:r>
            <a:r>
              <a:rPr dirty="0" sz="1800" spc="-484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10</a:t>
            </a:r>
            <a:r>
              <a:rPr dirty="0" sz="1800" spc="-5">
                <a:solidFill>
                  <a:srgbClr val="333333"/>
                </a:solidFill>
                <a:latin typeface="굴림"/>
                <a:cs typeface="굴림"/>
              </a:rPr>
              <a:t>분째에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한번 풀렸습니다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.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그것은 확률상 </a:t>
            </a:r>
            <a:r>
              <a:rPr dirty="0" sz="1800" spc="-10">
                <a:solidFill>
                  <a:srgbClr val="333333"/>
                </a:solidFill>
                <a:latin typeface="Arial"/>
                <a:cs typeface="Arial"/>
              </a:rPr>
              <a:t>1,000,000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명이 문제를 풀기위해 참여했다는 </a:t>
            </a:r>
            <a:r>
              <a:rPr dirty="0" sz="1800" spc="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뜻입니다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dirty="0" sz="180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한번</a:t>
            </a:r>
            <a:r>
              <a:rPr dirty="0" sz="1800" spc="-10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정도는</a:t>
            </a:r>
            <a:r>
              <a:rPr dirty="0" sz="1800" spc="-10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‘</a:t>
            </a:r>
            <a:r>
              <a:rPr dirty="0" sz="1800" spc="-5">
                <a:solidFill>
                  <a:srgbClr val="333333"/>
                </a:solidFill>
                <a:latin typeface="굴림"/>
                <a:cs typeface="굴림"/>
              </a:rPr>
              <a:t>운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’</a:t>
            </a:r>
            <a:r>
              <a:rPr dirty="0" sz="1800" spc="-5">
                <a:solidFill>
                  <a:srgbClr val="333333"/>
                </a:solidFill>
                <a:latin typeface="굴림"/>
                <a:cs typeface="굴림"/>
              </a:rPr>
              <a:t>이</a:t>
            </a:r>
            <a:r>
              <a:rPr dirty="0" sz="1800" spc="-10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좋아서</a:t>
            </a:r>
            <a:r>
              <a:rPr dirty="0" sz="1800" spc="-10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사기</a:t>
            </a:r>
            <a:r>
              <a:rPr dirty="0" sz="1800" spc="-114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치려는</a:t>
            </a:r>
            <a:r>
              <a:rPr dirty="0" sz="1800" spc="-10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10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명만</a:t>
            </a:r>
            <a:r>
              <a:rPr dirty="0" sz="1800" spc="-10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참여했는데</a:t>
            </a:r>
            <a:r>
              <a:rPr dirty="0" sz="1800" spc="-10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문제가</a:t>
            </a:r>
            <a:r>
              <a:rPr dirty="0" sz="1800" spc="38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풀렸을</a:t>
            </a:r>
            <a:r>
              <a:rPr dirty="0" sz="1800" spc="-10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수도</a:t>
            </a:r>
            <a:endParaRPr sz="1800">
              <a:latin typeface="굴림"/>
              <a:cs typeface="굴림"/>
            </a:endParaRPr>
          </a:p>
          <a:p>
            <a:pPr marL="13970">
              <a:lnSpc>
                <a:spcPct val="100000"/>
              </a:lnSpc>
              <a:spcBef>
                <a:spcPts val="35"/>
              </a:spcBef>
            </a:pP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있습니다</a:t>
            </a:r>
            <a:r>
              <a:rPr dirty="0" sz="1800" spc="-10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(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이론상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).</a:t>
            </a:r>
            <a:r>
              <a:rPr dirty="0" sz="1800" spc="-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하지만</a:t>
            </a:r>
            <a:r>
              <a:rPr dirty="0" sz="1800" spc="-100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20</a:t>
            </a:r>
            <a:r>
              <a:rPr dirty="0" sz="1800" spc="-5">
                <a:solidFill>
                  <a:srgbClr val="333333"/>
                </a:solidFill>
                <a:latin typeface="굴림"/>
                <a:cs typeface="굴림"/>
              </a:rPr>
              <a:t>분째</a:t>
            </a:r>
            <a:r>
              <a:rPr dirty="0" sz="1800" spc="-100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또</a:t>
            </a:r>
            <a:r>
              <a:rPr dirty="0" sz="1800" spc="-100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굴림"/>
                <a:cs typeface="굴림"/>
              </a:rPr>
              <a:t>풀리고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..30</a:t>
            </a:r>
            <a:r>
              <a:rPr dirty="0" sz="1800" spc="-5">
                <a:solidFill>
                  <a:srgbClr val="333333"/>
                </a:solidFill>
                <a:latin typeface="굴림"/>
                <a:cs typeface="굴림"/>
              </a:rPr>
              <a:t>분째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..</a:t>
            </a:r>
            <a:r>
              <a:rPr dirty="0" sz="1800" spc="-5">
                <a:solidFill>
                  <a:srgbClr val="333333"/>
                </a:solidFill>
                <a:latin typeface="굴림"/>
                <a:cs typeface="굴림"/>
              </a:rPr>
              <a:t>이렇게</a:t>
            </a:r>
            <a:r>
              <a:rPr dirty="0" sz="1800" spc="-114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계속</a:t>
            </a:r>
            <a:r>
              <a:rPr dirty="0" sz="1800" spc="-110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‘</a:t>
            </a:r>
            <a:r>
              <a:rPr dirty="0" sz="1800" spc="-5">
                <a:solidFill>
                  <a:srgbClr val="333333"/>
                </a:solidFill>
                <a:latin typeface="굴림"/>
                <a:cs typeface="굴림"/>
              </a:rPr>
              <a:t>운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‘</a:t>
            </a:r>
            <a:r>
              <a:rPr dirty="0" sz="1800" spc="-5">
                <a:solidFill>
                  <a:srgbClr val="333333"/>
                </a:solidFill>
                <a:latin typeface="굴림"/>
                <a:cs typeface="굴림"/>
              </a:rPr>
              <a:t>이</a:t>
            </a:r>
            <a:r>
              <a:rPr dirty="0" sz="1800" spc="-90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좋을</a:t>
            </a:r>
            <a:r>
              <a:rPr dirty="0" sz="1800" spc="-110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확률은</a:t>
            </a:r>
            <a:r>
              <a:rPr dirty="0" sz="1800" spc="-10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없습니다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3335" marR="701675">
              <a:lnSpc>
                <a:spcPct val="101699"/>
              </a:lnSpc>
              <a:spcBef>
                <a:spcPts val="805"/>
              </a:spcBef>
            </a:pP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이렇게</a:t>
            </a:r>
            <a:r>
              <a:rPr dirty="0" sz="1800" spc="-10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해서</a:t>
            </a:r>
            <a:r>
              <a:rPr dirty="0" sz="1800" spc="-114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1</a:t>
            </a:r>
            <a:r>
              <a:rPr dirty="0" sz="1800" spc="-5">
                <a:solidFill>
                  <a:srgbClr val="333333"/>
                </a:solidFill>
                <a:latin typeface="굴림"/>
                <a:cs typeface="굴림"/>
              </a:rPr>
              <a:t>시간동안</a:t>
            </a:r>
            <a:r>
              <a:rPr dirty="0" sz="1800" spc="-10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6</a:t>
            </a:r>
            <a:r>
              <a:rPr dirty="0" sz="1800" spc="-5">
                <a:solidFill>
                  <a:srgbClr val="333333"/>
                </a:solidFill>
                <a:latin typeface="굴림"/>
                <a:cs typeface="굴림"/>
              </a:rPr>
              <a:t>번</a:t>
            </a:r>
            <a:r>
              <a:rPr dirty="0" sz="1800" spc="-10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연속으로</a:t>
            </a:r>
            <a:r>
              <a:rPr dirty="0" sz="1800" spc="-10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풀렸습니다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dirty="0" sz="1800" spc="-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운이</a:t>
            </a:r>
            <a:r>
              <a:rPr dirty="0" sz="1800" spc="-10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아무리</a:t>
            </a:r>
            <a:r>
              <a:rPr dirty="0" sz="1800" spc="-10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좋아도</a:t>
            </a:r>
            <a:r>
              <a:rPr dirty="0" sz="1800" spc="-110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 spc="-10">
                <a:solidFill>
                  <a:srgbClr val="333333"/>
                </a:solidFill>
                <a:latin typeface="Arial"/>
                <a:cs typeface="Arial"/>
              </a:rPr>
              <a:t>1,000,000</a:t>
            </a:r>
            <a:r>
              <a:rPr dirty="0" sz="1800" spc="-10">
                <a:solidFill>
                  <a:srgbClr val="333333"/>
                </a:solidFill>
                <a:latin typeface="굴림"/>
                <a:cs typeface="굴림"/>
              </a:rPr>
              <a:t>명이</a:t>
            </a:r>
            <a:r>
              <a:rPr dirty="0" sz="1800" spc="-7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매번 </a:t>
            </a:r>
            <a:r>
              <a:rPr dirty="0" sz="1800" spc="-58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참가하지</a:t>
            </a:r>
            <a:r>
              <a:rPr dirty="0" sz="1800" spc="-10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않았다면</a:t>
            </a:r>
            <a:r>
              <a:rPr dirty="0" sz="1800" spc="-110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도저히</a:t>
            </a:r>
            <a:r>
              <a:rPr dirty="0" sz="1800" spc="-100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뚫을</a:t>
            </a:r>
            <a:r>
              <a:rPr dirty="0" sz="1800" spc="-10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수</a:t>
            </a:r>
            <a:r>
              <a:rPr dirty="0" sz="1800" spc="-110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없는</a:t>
            </a:r>
            <a:r>
              <a:rPr dirty="0" sz="1800" spc="-100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확률입니다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5080" indent="635">
              <a:lnSpc>
                <a:spcPct val="101899"/>
              </a:lnSpc>
              <a:spcBef>
                <a:spcPts val="800"/>
              </a:spcBef>
            </a:pP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그러므로 </a:t>
            </a:r>
            <a:r>
              <a:rPr dirty="0" sz="1800" spc="-10">
                <a:solidFill>
                  <a:srgbClr val="333333"/>
                </a:solidFill>
                <a:latin typeface="Arial"/>
                <a:cs typeface="Arial"/>
              </a:rPr>
              <a:t>1,000,000</a:t>
            </a:r>
            <a:r>
              <a:rPr dirty="0" sz="1800" spc="-10">
                <a:solidFill>
                  <a:srgbClr val="333333"/>
                </a:solidFill>
                <a:latin typeface="굴림"/>
                <a:cs typeface="굴림"/>
              </a:rPr>
              <a:t>명이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대부분 참여했다는 것을 확신할 수 있게 되고 생성된 블록들은 협의 된 </a:t>
            </a:r>
            <a:r>
              <a:rPr dirty="0" sz="1800" spc="-58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정보이며 이미 생성되어 연결되어 있는 블록은 바꾸기가 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(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이론적 가능성 외에는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)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엄청난 비용이 </a:t>
            </a:r>
            <a:r>
              <a:rPr dirty="0" sz="1800" spc="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성공의</a:t>
            </a:r>
            <a:r>
              <a:rPr dirty="0" sz="1800" spc="-110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확신도</a:t>
            </a:r>
            <a:r>
              <a:rPr dirty="0" sz="1800" spc="-120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없이</a:t>
            </a:r>
            <a:r>
              <a:rPr dirty="0" sz="1800" spc="-10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들기</a:t>
            </a:r>
            <a:r>
              <a:rPr dirty="0" sz="1800" spc="-110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때문에</a:t>
            </a:r>
            <a:r>
              <a:rPr dirty="0" sz="1800" spc="-120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불가능합니다</a:t>
            </a:r>
            <a:r>
              <a:rPr dirty="0" sz="1800" spc="-10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(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예를</a:t>
            </a:r>
            <a:r>
              <a:rPr dirty="0" sz="1800" spc="-110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들면</a:t>
            </a:r>
            <a:r>
              <a:rPr dirty="0" sz="1800" spc="-120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필요한</a:t>
            </a:r>
            <a:r>
              <a:rPr dirty="0" sz="1800" spc="-10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전력사용량이</a:t>
            </a:r>
            <a:r>
              <a:rPr dirty="0" sz="1800" spc="-110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스위스</a:t>
            </a:r>
            <a:r>
              <a:rPr dirty="0" sz="1800" spc="-120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국가</a:t>
            </a:r>
            <a:r>
              <a:rPr dirty="0" sz="1800" spc="-10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전체 </a:t>
            </a:r>
            <a:r>
              <a:rPr dirty="0" sz="1800" spc="-58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사용</a:t>
            </a:r>
            <a:r>
              <a:rPr dirty="0" sz="1800" spc="-10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전력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5041900" algn="l"/>
              </a:tabLst>
            </a:pP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채굴</a:t>
            </a:r>
            <a:r>
              <a:rPr dirty="0" sz="1800" spc="-100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(Mining)</a:t>
            </a:r>
            <a:r>
              <a:rPr dirty="0" sz="1800" spc="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: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이렇게</a:t>
            </a:r>
            <a:r>
              <a:rPr dirty="0" sz="1800" spc="-100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많은</a:t>
            </a:r>
            <a:r>
              <a:rPr dirty="0" sz="1800" spc="-9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사람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(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노드</a:t>
            </a:r>
            <a:r>
              <a:rPr dirty="0" sz="1800" spc="-10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 spc="-10">
                <a:solidFill>
                  <a:srgbClr val="333333"/>
                </a:solidFill>
                <a:latin typeface="Arial"/>
                <a:cs typeface="Arial"/>
              </a:rPr>
              <a:t>node)</a:t>
            </a:r>
            <a:r>
              <a:rPr dirty="0" sz="1800" spc="-10">
                <a:solidFill>
                  <a:srgbClr val="333333"/>
                </a:solidFill>
                <a:latin typeface="굴림"/>
                <a:cs typeface="굴림"/>
              </a:rPr>
              <a:t>들이	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참여하는</a:t>
            </a:r>
            <a:r>
              <a:rPr dirty="0" sz="1800" spc="-114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이유는</a:t>
            </a:r>
            <a:r>
              <a:rPr dirty="0" sz="1800" spc="-12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문제를</a:t>
            </a:r>
            <a:r>
              <a:rPr dirty="0" sz="1800" spc="-120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풀</a:t>
            </a:r>
            <a:r>
              <a:rPr dirty="0" sz="1800" spc="-114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때</a:t>
            </a:r>
            <a:r>
              <a:rPr dirty="0" sz="1800" spc="-125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생기는</a:t>
            </a:r>
            <a:endParaRPr sz="1800">
              <a:latin typeface="굴림"/>
              <a:cs typeface="굴림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800" spc="-10">
                <a:solidFill>
                  <a:srgbClr val="333333"/>
                </a:solidFill>
                <a:latin typeface="Arial"/>
                <a:cs typeface="Arial"/>
              </a:rPr>
              <a:t>reward</a:t>
            </a:r>
            <a:r>
              <a:rPr dirty="0" sz="1800" spc="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333"/>
                </a:solidFill>
                <a:latin typeface="굴림"/>
                <a:cs typeface="굴림"/>
              </a:rPr>
              <a:t>입니다</a:t>
            </a:r>
            <a:r>
              <a:rPr dirty="0" sz="1800" spc="-130">
                <a:solidFill>
                  <a:srgbClr val="333333"/>
                </a:solidFill>
                <a:latin typeface="굴림"/>
                <a:cs typeface="굴림"/>
              </a:rPr>
              <a:t> 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0428"/>
            <a:ext cx="632777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맑은 고딕"/>
                <a:cs typeface="맑은 고딕"/>
              </a:rPr>
              <a:t>암호화폐</a:t>
            </a:r>
            <a:r>
              <a:rPr dirty="0" spc="-210">
                <a:latin typeface="맑은 고딕"/>
                <a:cs typeface="맑은 고딕"/>
              </a:rPr>
              <a:t> </a:t>
            </a:r>
            <a:r>
              <a:rPr dirty="0">
                <a:latin typeface="맑은 고딕"/>
                <a:cs typeface="맑은 고딕"/>
              </a:rPr>
              <a:t>채굴장</a:t>
            </a:r>
            <a:r>
              <a:rPr dirty="0" spc="-220">
                <a:latin typeface="맑은 고딕"/>
                <a:cs typeface="맑은 고딕"/>
              </a:rPr>
              <a:t> </a:t>
            </a:r>
            <a:r>
              <a:rPr dirty="0"/>
              <a:t>(Mining</a:t>
            </a:r>
            <a:r>
              <a:rPr dirty="0" spc="-40"/>
              <a:t> </a:t>
            </a:r>
            <a:r>
              <a:rPr dirty="0" spc="-5"/>
              <a:t>Farm)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5523" y="2161032"/>
            <a:ext cx="6900671" cy="388162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1952"/>
            <a:ext cx="6187440" cy="883919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290"/>
              </a:lnSpc>
              <a:spcBef>
                <a:spcPts val="95"/>
              </a:spcBef>
            </a:pPr>
            <a:r>
              <a:rPr dirty="0" sz="2800" spc="-5"/>
              <a:t>Byzantine</a:t>
            </a:r>
            <a:r>
              <a:rPr dirty="0" sz="2800" spc="5"/>
              <a:t> </a:t>
            </a:r>
            <a:r>
              <a:rPr dirty="0" sz="2800" spc="-5"/>
              <a:t>Generals</a:t>
            </a:r>
            <a:r>
              <a:rPr dirty="0" sz="2800" spc="-15"/>
              <a:t> </a:t>
            </a:r>
            <a:r>
              <a:rPr dirty="0" sz="2800" spc="-25"/>
              <a:t>Problem</a:t>
            </a:r>
            <a:r>
              <a:rPr dirty="0" sz="2800"/>
              <a:t> </a:t>
            </a:r>
            <a:r>
              <a:rPr dirty="0" sz="2800" spc="-5"/>
              <a:t>–</a:t>
            </a:r>
            <a:r>
              <a:rPr dirty="0" sz="2800" spc="-20"/>
              <a:t> </a:t>
            </a:r>
            <a:r>
              <a:rPr dirty="0" sz="2800" spc="-10"/>
              <a:t>Solution</a:t>
            </a:r>
            <a:endParaRPr sz="2800"/>
          </a:p>
          <a:p>
            <a:pPr marL="12700">
              <a:lnSpc>
                <a:spcPts val="3470"/>
              </a:lnSpc>
            </a:pPr>
            <a:r>
              <a:rPr dirty="0" sz="2800" spc="-5" i="1">
                <a:latin typeface="Trebuchet MS"/>
                <a:cs typeface="Trebuchet MS"/>
              </a:rPr>
              <a:t>P</a:t>
            </a:r>
            <a:r>
              <a:rPr dirty="0" sz="2800" spc="-10" i="1">
                <a:latin typeface="Trebuchet MS"/>
                <a:cs typeface="Trebuchet MS"/>
              </a:rPr>
              <a:t>roo</a:t>
            </a:r>
            <a:r>
              <a:rPr dirty="0" sz="2800" spc="-5" i="1">
                <a:latin typeface="Trebuchet MS"/>
                <a:cs typeface="Trebuchet MS"/>
              </a:rPr>
              <a:t>f</a:t>
            </a:r>
            <a:r>
              <a:rPr dirty="0" sz="2800" spc="-10" i="1">
                <a:latin typeface="Trebuchet MS"/>
                <a:cs typeface="Trebuchet MS"/>
              </a:rPr>
              <a:t> </a:t>
            </a:r>
            <a:r>
              <a:rPr dirty="0" sz="2800" spc="-10" i="1">
                <a:latin typeface="Trebuchet MS"/>
                <a:cs typeface="Trebuchet MS"/>
              </a:rPr>
              <a:t>o</a:t>
            </a:r>
            <a:r>
              <a:rPr dirty="0" sz="2800" spc="-5" i="1">
                <a:latin typeface="Trebuchet MS"/>
                <a:cs typeface="Trebuchet MS"/>
              </a:rPr>
              <a:t>f</a:t>
            </a:r>
            <a:r>
              <a:rPr dirty="0" sz="2800" i="1">
                <a:latin typeface="Trebuchet MS"/>
                <a:cs typeface="Trebuchet MS"/>
              </a:rPr>
              <a:t> </a:t>
            </a:r>
            <a:r>
              <a:rPr dirty="0" sz="2800" spc="-5" i="1">
                <a:latin typeface="Trebuchet MS"/>
                <a:cs typeface="Trebuchet MS"/>
              </a:rPr>
              <a:t>St</a:t>
            </a:r>
            <a:r>
              <a:rPr dirty="0" sz="2800" spc="-15" i="1">
                <a:latin typeface="Trebuchet MS"/>
                <a:cs typeface="Trebuchet MS"/>
              </a:rPr>
              <a:t>a</a:t>
            </a:r>
            <a:r>
              <a:rPr dirty="0" sz="2800" i="1">
                <a:latin typeface="Trebuchet MS"/>
                <a:cs typeface="Trebuchet MS"/>
              </a:rPr>
              <a:t>k</a:t>
            </a:r>
            <a:r>
              <a:rPr dirty="0" sz="2800" spc="-5" i="1">
                <a:latin typeface="Trebuchet MS"/>
                <a:cs typeface="Trebuchet MS"/>
              </a:rPr>
              <a:t>e</a:t>
            </a:r>
            <a:r>
              <a:rPr dirty="0" sz="2800" spc="5" i="1">
                <a:latin typeface="Trebuchet MS"/>
                <a:cs typeface="Trebuchet MS"/>
              </a:rPr>
              <a:t> </a:t>
            </a:r>
            <a:r>
              <a:rPr dirty="0" sz="2950" spc="-155" i="1">
                <a:latin typeface="맑은 고딕"/>
                <a:cs typeface="맑은 고딕"/>
              </a:rPr>
              <a:t>지분증명</a:t>
            </a:r>
            <a:r>
              <a:rPr dirty="0" sz="2950" spc="-185" i="1">
                <a:latin typeface="맑은 고딕"/>
                <a:cs typeface="맑은 고딕"/>
              </a:rPr>
              <a:t> </a:t>
            </a:r>
            <a:r>
              <a:rPr dirty="0" sz="2950" spc="-155" i="1">
                <a:latin typeface="맑은 고딕"/>
                <a:cs typeface="맑은 고딕"/>
              </a:rPr>
              <a:t>합의</a:t>
            </a:r>
            <a:r>
              <a:rPr dirty="0" sz="2950" spc="-200" i="1">
                <a:latin typeface="맑은 고딕"/>
                <a:cs typeface="맑은 고딕"/>
              </a:rPr>
              <a:t> </a:t>
            </a:r>
            <a:r>
              <a:rPr dirty="0" sz="2950" spc="-155" i="1">
                <a:latin typeface="맑은 고딕"/>
                <a:cs typeface="맑은 고딕"/>
              </a:rPr>
              <a:t>알고리즘</a:t>
            </a:r>
            <a:endParaRPr sz="2950">
              <a:latin typeface="맑은 고딕"/>
              <a:cs typeface="맑은 고딕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5904" y="1904551"/>
            <a:ext cx="9881870" cy="3864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 marR="569595" indent="-63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나눔고딕"/>
                <a:cs typeface="나눔고딕"/>
              </a:rPr>
              <a:t>암호화폐를</a:t>
            </a:r>
            <a:r>
              <a:rPr dirty="0" sz="1800" spc="-35">
                <a:solidFill>
                  <a:srgbClr val="666666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666666"/>
                </a:solidFill>
                <a:latin typeface="나눔고딕"/>
                <a:cs typeface="나눔고딕"/>
              </a:rPr>
              <a:t>보유한</a:t>
            </a:r>
            <a:r>
              <a:rPr dirty="0" sz="1800" spc="-35">
                <a:solidFill>
                  <a:srgbClr val="666666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666666"/>
                </a:solidFill>
                <a:latin typeface="나눔고딕"/>
                <a:cs typeface="나눔고딕"/>
              </a:rPr>
              <a:t>지분율에</a:t>
            </a:r>
            <a:r>
              <a:rPr dirty="0" sz="1800" spc="-25">
                <a:solidFill>
                  <a:srgbClr val="666666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666666"/>
                </a:solidFill>
                <a:latin typeface="나눔고딕"/>
                <a:cs typeface="나눔고딕"/>
              </a:rPr>
              <a:t>비례하여</a:t>
            </a:r>
            <a:r>
              <a:rPr dirty="0" sz="1800" spc="-35">
                <a:solidFill>
                  <a:srgbClr val="666666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666666"/>
                </a:solidFill>
                <a:latin typeface="나눔고딕"/>
                <a:cs typeface="나눔고딕"/>
              </a:rPr>
              <a:t>의사결정</a:t>
            </a:r>
            <a:r>
              <a:rPr dirty="0" sz="1800" spc="-35">
                <a:solidFill>
                  <a:srgbClr val="666666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666666"/>
                </a:solidFill>
                <a:latin typeface="나눔고딕"/>
                <a:cs typeface="나눔고딕"/>
              </a:rPr>
              <a:t>권한을</a:t>
            </a:r>
            <a:r>
              <a:rPr dirty="0" sz="1800" spc="-35">
                <a:solidFill>
                  <a:srgbClr val="666666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666666"/>
                </a:solidFill>
                <a:latin typeface="나눔고딕"/>
                <a:cs typeface="나눔고딕"/>
              </a:rPr>
              <a:t>주는</a:t>
            </a:r>
            <a:r>
              <a:rPr dirty="0" sz="1800" spc="-25">
                <a:solidFill>
                  <a:srgbClr val="666666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666666"/>
                </a:solidFill>
                <a:latin typeface="나눔고딕"/>
                <a:cs typeface="나눔고딕"/>
              </a:rPr>
              <a:t>합의</a:t>
            </a:r>
            <a:r>
              <a:rPr dirty="0" sz="1800" spc="-20">
                <a:solidFill>
                  <a:srgbClr val="666666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666666"/>
                </a:solidFill>
                <a:latin typeface="나눔고딕"/>
                <a:cs typeface="나눔고딕"/>
              </a:rPr>
              <a:t>알고리즘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.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666666"/>
                </a:solidFill>
                <a:latin typeface="나눔고딕"/>
                <a:cs typeface="나눔고딕"/>
              </a:rPr>
              <a:t>노드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(node)</a:t>
            </a:r>
            <a:r>
              <a:rPr dirty="0" sz="1800" spc="-5">
                <a:solidFill>
                  <a:srgbClr val="666666"/>
                </a:solidFill>
                <a:latin typeface="나눔고딕"/>
                <a:cs typeface="나눔고딕"/>
              </a:rPr>
              <a:t>가</a:t>
            </a:r>
            <a:r>
              <a:rPr dirty="0" sz="1800" spc="-10">
                <a:solidFill>
                  <a:srgbClr val="666666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666666"/>
                </a:solidFill>
                <a:latin typeface="나눔고딕"/>
                <a:cs typeface="나눔고딕"/>
              </a:rPr>
              <a:t>보유한 </a:t>
            </a:r>
            <a:r>
              <a:rPr dirty="0" sz="1800" spc="-490">
                <a:solidFill>
                  <a:srgbClr val="666666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666666"/>
                </a:solidFill>
                <a:latin typeface="나눔고딕"/>
                <a:cs typeface="나눔고딕"/>
              </a:rPr>
              <a:t>자산을</a:t>
            </a:r>
            <a:r>
              <a:rPr dirty="0" sz="1800" spc="-20">
                <a:solidFill>
                  <a:srgbClr val="666666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666666"/>
                </a:solidFill>
                <a:latin typeface="나눔고딕"/>
                <a:cs typeface="나눔고딕"/>
              </a:rPr>
              <a:t>기준으로</a:t>
            </a:r>
            <a:r>
              <a:rPr dirty="0" sz="1800" spc="-25">
                <a:solidFill>
                  <a:srgbClr val="666666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666666"/>
                </a:solidFill>
                <a:latin typeface="나눔고딕"/>
                <a:cs typeface="나눔고딕"/>
              </a:rPr>
              <a:t>권한을</a:t>
            </a:r>
            <a:r>
              <a:rPr dirty="0" sz="1800" spc="-25">
                <a:solidFill>
                  <a:srgbClr val="666666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666666"/>
                </a:solidFill>
                <a:latin typeface="나눔고딕"/>
                <a:cs typeface="나눔고딕"/>
              </a:rPr>
              <a:t>분배하여</a:t>
            </a:r>
            <a:r>
              <a:rPr dirty="0" sz="1800" spc="-30">
                <a:solidFill>
                  <a:srgbClr val="666666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666666"/>
                </a:solidFill>
                <a:latin typeface="나눔고딕"/>
                <a:cs typeface="나눔고딕"/>
              </a:rPr>
              <a:t>합의하고</a:t>
            </a:r>
            <a:r>
              <a:rPr dirty="0" sz="1800" spc="-15">
                <a:solidFill>
                  <a:srgbClr val="666666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666666"/>
                </a:solidFill>
                <a:latin typeface="나눔고딕"/>
                <a:cs typeface="나눔고딕"/>
              </a:rPr>
              <a:t>보상을</a:t>
            </a:r>
            <a:r>
              <a:rPr dirty="0" sz="1800" spc="-25">
                <a:solidFill>
                  <a:srgbClr val="666666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666666"/>
                </a:solidFill>
                <a:latin typeface="나눔고딕"/>
                <a:cs typeface="나눔고딕"/>
              </a:rPr>
              <a:t>분배한다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algn="just" marL="12700" marR="16510">
              <a:lnSpc>
                <a:spcPct val="100000"/>
              </a:lnSpc>
            </a:pP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블록체인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네트워크의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각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노드마다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나눔고딕"/>
                <a:cs typeface="나눔고딕"/>
              </a:rPr>
              <a:t>식별자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(ID)</a:t>
            </a:r>
            <a:r>
              <a:rPr dirty="0" sz="1800" spc="-5">
                <a:solidFill>
                  <a:srgbClr val="333333"/>
                </a:solidFill>
                <a:latin typeface="나눔고딕"/>
                <a:cs typeface="나눔고딕"/>
              </a:rPr>
              <a:t>를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만들어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합의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시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지분의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양을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계산하는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데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활용한다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.</a:t>
            </a:r>
            <a:r>
              <a:rPr dirty="0" sz="18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누구 </a:t>
            </a:r>
            <a:r>
              <a:rPr dirty="0" sz="1800" spc="-49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든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해당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네트워크의</a:t>
            </a:r>
            <a:r>
              <a:rPr dirty="0" sz="1800" spc="-3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나눔고딕"/>
                <a:cs typeface="나눔고딕"/>
                <a:hlinkClick r:id="rId2"/>
              </a:rPr>
              <a:t>암호화폐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만</a:t>
            </a:r>
            <a:r>
              <a:rPr dirty="0" sz="1800" spc="-3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있다면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ID</a:t>
            </a:r>
            <a:r>
              <a:rPr dirty="0" sz="1800" spc="-5">
                <a:solidFill>
                  <a:srgbClr val="333333"/>
                </a:solidFill>
                <a:latin typeface="나눔고딕"/>
                <a:cs typeface="나눔고딕"/>
              </a:rPr>
              <a:t>를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만들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수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있고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블록을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생성할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권한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(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블록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보상을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획득할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권한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) </a:t>
            </a:r>
            <a:r>
              <a:rPr dirty="0" sz="1800" spc="-49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은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자신의</a:t>
            </a:r>
            <a:r>
              <a:rPr dirty="0" sz="1800" spc="-1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ID</a:t>
            </a:r>
            <a:r>
              <a:rPr dirty="0" sz="1800" spc="-5">
                <a:solidFill>
                  <a:srgbClr val="333333"/>
                </a:solidFill>
                <a:latin typeface="나눔고딕"/>
                <a:cs typeface="나눔고딕"/>
              </a:rPr>
              <a:t>에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연결된</a:t>
            </a:r>
            <a:r>
              <a:rPr dirty="0" sz="1800" spc="-1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지분의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양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(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자신이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보유한</a:t>
            </a:r>
            <a:r>
              <a:rPr dirty="0" sz="1800" spc="-1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암호화폐의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앙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)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으로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결정된다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따라서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많은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지분을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가진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사람이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더</a:t>
            </a:r>
            <a:r>
              <a:rPr dirty="0" sz="1800" spc="-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높은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확률로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더</a:t>
            </a:r>
            <a:r>
              <a:rPr dirty="0" sz="1800" spc="-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짧은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시간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안에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블록을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생성할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권한을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가지게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된다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marR="5080" indent="-635">
              <a:lnSpc>
                <a:spcPct val="100000"/>
              </a:lnSpc>
            </a:pP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블록체인</a:t>
            </a:r>
            <a:r>
              <a:rPr dirty="0" sz="1800" spc="-3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시스템에서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가장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보편적으로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사용하는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나눔고딕"/>
                <a:cs typeface="나눔고딕"/>
                <a:hlinkClick r:id="rId3"/>
              </a:rPr>
              <a:t>합의</a:t>
            </a:r>
            <a:r>
              <a:rPr dirty="0" u="sng" sz="1800" spc="-25">
                <a:uFill>
                  <a:solidFill>
                    <a:srgbClr val="000000"/>
                  </a:solidFill>
                </a:uFill>
                <a:latin typeface="나눔고딕"/>
                <a:cs typeface="나눔고딕"/>
                <a:hlinkClick r:id="rId3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나눔고딕"/>
                <a:cs typeface="나눔고딕"/>
                <a:hlinkClick r:id="rId3"/>
              </a:rPr>
              <a:t>알고리즘</a:t>
            </a:r>
            <a:r>
              <a:rPr dirty="0" sz="1800">
                <a:latin typeface="나눔고딕"/>
                <a:cs typeface="나눔고딕"/>
              </a:rPr>
              <a:t>인</a:t>
            </a:r>
            <a:r>
              <a:rPr dirty="0" sz="1800" spc="-30">
                <a:latin typeface="나눔고딕"/>
                <a:cs typeface="나눔고딕"/>
              </a:rPr>
              <a:t> </a:t>
            </a:r>
            <a:r>
              <a:rPr dirty="0" u="sng" sz="1800" spc="-5">
                <a:uFill>
                  <a:solidFill>
                    <a:srgbClr val="000000"/>
                  </a:solidFill>
                </a:uFill>
                <a:latin typeface="나눔고딕"/>
                <a:cs typeface="나눔고딕"/>
                <a:hlinkClick r:id="rId4"/>
              </a:rPr>
              <a:t>작업증명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(PoW)</a:t>
            </a:r>
            <a:r>
              <a:rPr dirty="0" sz="1800" spc="-5">
                <a:solidFill>
                  <a:srgbClr val="333333"/>
                </a:solidFill>
                <a:latin typeface="나눔고딕"/>
                <a:cs typeface="나눔고딕"/>
              </a:rPr>
              <a:t>이</a:t>
            </a:r>
            <a:r>
              <a:rPr dirty="0" sz="1800" spc="-4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대규모의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컴퓨팅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파 </a:t>
            </a:r>
            <a:r>
              <a:rPr dirty="0" sz="1800" spc="-49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워 낭비 문제를 발생시켜 이를 해결하기 위해 고안하였다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.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지분증명을 사용하는 대표적인 블록체인으로 </a:t>
            </a:r>
            <a:r>
              <a:rPr dirty="0" sz="1800" spc="-49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나눔고딕"/>
                <a:cs typeface="나눔고딕"/>
              </a:rPr>
              <a:t>에이다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(ADA),</a:t>
            </a:r>
            <a:r>
              <a:rPr dirty="0" sz="180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큐텀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(QTUM),</a:t>
            </a:r>
            <a:r>
              <a:rPr dirty="0" sz="18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나눔고딕"/>
                <a:cs typeface="나눔고딕"/>
              </a:rPr>
              <a:t>피어코인</a:t>
            </a:r>
            <a:r>
              <a:rPr dirty="0" sz="1800" spc="-5">
                <a:solidFill>
                  <a:srgbClr val="333333"/>
                </a:solidFill>
                <a:latin typeface="Arial"/>
                <a:cs typeface="Arial"/>
              </a:rPr>
              <a:t>(Peercoin)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등이</a:t>
            </a:r>
            <a:r>
              <a:rPr dirty="0" sz="1800" spc="-1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있다</a:t>
            </a:r>
            <a:r>
              <a:rPr dirty="0" sz="180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[</a:t>
            </a:r>
            <a:r>
              <a:rPr dirty="0" sz="1800">
                <a:latin typeface="돋움"/>
                <a:cs typeface="돋움"/>
              </a:rPr>
              <a:t>네이버</a:t>
            </a:r>
            <a:r>
              <a:rPr dirty="0" sz="1800" spc="-110">
                <a:latin typeface="돋움"/>
                <a:cs typeface="돋움"/>
              </a:rPr>
              <a:t> </a:t>
            </a:r>
            <a:r>
              <a:rPr dirty="0" sz="1800">
                <a:latin typeface="돋움"/>
                <a:cs typeface="돋움"/>
              </a:rPr>
              <a:t>지식백과</a:t>
            </a:r>
            <a:r>
              <a:rPr dirty="0" sz="1800">
                <a:latin typeface="Arial"/>
                <a:cs typeface="Arial"/>
              </a:rPr>
              <a:t>]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0428"/>
            <a:ext cx="42792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맑은 고딕"/>
                <a:cs typeface="맑은 고딕"/>
              </a:rPr>
              <a:t>암호화폐와</a:t>
            </a:r>
            <a:r>
              <a:rPr dirty="0" spc="-275">
                <a:latin typeface="맑은 고딕"/>
                <a:cs typeface="맑은 고딕"/>
              </a:rPr>
              <a:t> </a:t>
            </a:r>
            <a:r>
              <a:rPr dirty="0">
                <a:latin typeface="맑은 고딕"/>
                <a:cs typeface="맑은 고딕"/>
              </a:rPr>
              <a:t>블록체인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4" y="2187512"/>
            <a:ext cx="8060055" cy="3647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90C225"/>
              </a:buClr>
              <a:buSzPct val="80357"/>
              <a:buFont typeface="Wingdings 3"/>
              <a:buChar char=""/>
              <a:tabLst>
                <a:tab pos="355600" algn="l"/>
              </a:tabLst>
            </a:pPr>
            <a:r>
              <a:rPr dirty="0" sz="2800" spc="-5">
                <a:solidFill>
                  <a:srgbClr val="404040"/>
                </a:solidFill>
                <a:latin typeface="HY그래픽M"/>
                <a:cs typeface="HY그래픽M"/>
              </a:rPr>
              <a:t>닭이</a:t>
            </a:r>
            <a:r>
              <a:rPr dirty="0" sz="2800" spc="-114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HY그래픽M"/>
                <a:cs typeface="HY그래픽M"/>
              </a:rPr>
              <a:t>먼저</a:t>
            </a:r>
            <a:r>
              <a:rPr dirty="0" sz="2800" spc="-9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HY그래픽M"/>
                <a:cs typeface="HY그래픽M"/>
              </a:rPr>
              <a:t>달걀이</a:t>
            </a:r>
            <a:r>
              <a:rPr dirty="0" sz="2800" spc="-10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HY그래픽M"/>
                <a:cs typeface="HY그래픽M"/>
              </a:rPr>
              <a:t>먼저</a:t>
            </a:r>
            <a:r>
              <a:rPr dirty="0" sz="2800" spc="-11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…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90C225"/>
              </a:buClr>
              <a:buFont typeface="Wingdings 3"/>
              <a:buChar char=""/>
            </a:pPr>
            <a:endParaRPr sz="46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Clr>
                <a:srgbClr val="90C225"/>
              </a:buClr>
              <a:buSzPct val="80357"/>
              <a:buFont typeface="Wingdings 3"/>
              <a:buChar char=""/>
              <a:tabLst>
                <a:tab pos="355600" algn="l"/>
              </a:tabLst>
            </a:pPr>
            <a:r>
              <a:rPr dirty="0" sz="2800" spc="-5">
                <a:solidFill>
                  <a:srgbClr val="404040"/>
                </a:solidFill>
                <a:latin typeface="HY그래픽M"/>
                <a:cs typeface="HY그래픽M"/>
              </a:rPr>
              <a:t>블록체인은</a:t>
            </a:r>
            <a:r>
              <a:rPr dirty="0" sz="2800" spc="-9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HY그래픽M"/>
                <a:cs typeface="HY그래픽M"/>
              </a:rPr>
              <a:t>육성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dirty="0" sz="2800" spc="-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HY그래픽M"/>
                <a:cs typeface="HY그래픽M"/>
              </a:rPr>
              <a:t>암호화폐는</a:t>
            </a:r>
            <a:r>
              <a:rPr dirty="0" sz="2800" spc="-8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HY그래픽M"/>
                <a:cs typeface="HY그래픽M"/>
              </a:rPr>
              <a:t>제재</a:t>
            </a:r>
            <a:r>
              <a:rPr dirty="0" sz="2800" spc="-11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… ?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90C225"/>
              </a:buClr>
              <a:buFont typeface="Wingdings 3"/>
              <a:buChar char=""/>
            </a:pPr>
            <a:endParaRPr sz="4600">
              <a:latin typeface="Trebuchet MS"/>
              <a:cs typeface="Trebuchet MS"/>
            </a:endParaRPr>
          </a:p>
          <a:p>
            <a:pPr marL="354965" marR="5080" indent="-342900">
              <a:lnSpc>
                <a:spcPct val="100000"/>
              </a:lnSpc>
              <a:spcBef>
                <a:spcPts val="5"/>
              </a:spcBef>
              <a:buClr>
                <a:srgbClr val="90C225"/>
              </a:buClr>
              <a:buSzPct val="80357"/>
              <a:buFont typeface="Wingdings 3"/>
              <a:buChar char=""/>
              <a:tabLst>
                <a:tab pos="355600" algn="l"/>
              </a:tabLst>
            </a:pPr>
            <a:r>
              <a:rPr dirty="0" sz="2800" spc="-25">
                <a:solidFill>
                  <a:srgbClr val="404040"/>
                </a:solidFill>
                <a:latin typeface="Trebuchet MS"/>
                <a:cs typeface="Trebuchet MS"/>
              </a:rPr>
              <a:t>Private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Blockchain </a:t>
            </a:r>
            <a:r>
              <a:rPr dirty="0" sz="2800" spc="-5">
                <a:solidFill>
                  <a:srgbClr val="404040"/>
                </a:solidFill>
                <a:latin typeface="HY그래픽M"/>
                <a:cs typeface="HY그래픽M"/>
              </a:rPr>
              <a:t>은 육성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, Public Blockchain </a:t>
            </a:r>
            <a:r>
              <a:rPr dirty="0" sz="2800" spc="-5">
                <a:solidFill>
                  <a:srgbClr val="404040"/>
                </a:solidFill>
                <a:latin typeface="HY그래픽M"/>
                <a:cs typeface="HY그래픽M"/>
              </a:rPr>
              <a:t>은 </a:t>
            </a:r>
            <a:r>
              <a:rPr dirty="0" sz="2800" spc="-919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HY그래픽M"/>
                <a:cs typeface="HY그래픽M"/>
              </a:rPr>
              <a:t>제재</a:t>
            </a:r>
            <a:r>
              <a:rPr dirty="0" sz="2800" spc="-10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?</a:t>
            </a:r>
            <a:endParaRPr sz="2800">
              <a:latin typeface="Trebuchet MS"/>
              <a:cs typeface="Trebuchet MS"/>
            </a:endParaRPr>
          </a:p>
          <a:p>
            <a:pPr lvl="1" marL="756285" indent="-287020">
              <a:lnSpc>
                <a:spcPct val="100000"/>
              </a:lnSpc>
              <a:spcBef>
                <a:spcPts val="1005"/>
              </a:spcBef>
              <a:buClr>
                <a:srgbClr val="90C225"/>
              </a:buClr>
              <a:buSzPct val="80357"/>
              <a:buFont typeface="Wingdings 3"/>
              <a:buChar char=""/>
              <a:tabLst>
                <a:tab pos="756920" algn="l"/>
              </a:tabLst>
            </a:pP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Intranet</a:t>
            </a:r>
            <a:r>
              <a:rPr dirty="0" sz="28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HY그래픽M"/>
                <a:cs typeface="HY그래픽M"/>
              </a:rPr>
              <a:t>은</a:t>
            </a:r>
            <a:r>
              <a:rPr dirty="0" sz="2800" spc="-10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HY그래픽M"/>
                <a:cs typeface="HY그래픽M"/>
              </a:rPr>
              <a:t>육성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Internet</a:t>
            </a:r>
            <a:r>
              <a:rPr dirty="0" sz="28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HY그래픽M"/>
                <a:cs typeface="HY그래픽M"/>
              </a:rPr>
              <a:t>은</a:t>
            </a:r>
            <a:r>
              <a:rPr dirty="0" sz="2800" spc="-10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HY그래픽M"/>
                <a:cs typeface="HY그래픽M"/>
              </a:rPr>
              <a:t>제재</a:t>
            </a:r>
            <a:r>
              <a:rPr dirty="0" sz="2800" spc="-9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?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0428"/>
            <a:ext cx="48044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Early</a:t>
            </a:r>
            <a:r>
              <a:rPr dirty="0" spc="-250"/>
              <a:t> </a:t>
            </a:r>
            <a:r>
              <a:rPr dirty="0"/>
              <a:t>Adopter</a:t>
            </a:r>
            <a:r>
              <a:rPr dirty="0" spc="-55"/>
              <a:t> </a:t>
            </a:r>
            <a:r>
              <a:rPr dirty="0" spc="-5">
                <a:latin typeface="맑은 고딕"/>
                <a:cs typeface="맑은 고딕"/>
              </a:rPr>
              <a:t>였다면</a:t>
            </a:r>
            <a:r>
              <a:rPr dirty="0" spc="-5"/>
              <a:t>….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7860" y="2444495"/>
            <a:ext cx="60960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28903"/>
            <a:ext cx="51015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Early</a:t>
            </a:r>
            <a:r>
              <a:rPr dirty="0" spc="-50"/>
              <a:t> </a:t>
            </a:r>
            <a:r>
              <a:rPr dirty="0" spc="-5"/>
              <a:t>adopters</a:t>
            </a:r>
            <a:r>
              <a:rPr dirty="0" spc="-40"/>
              <a:t> </a:t>
            </a:r>
            <a:r>
              <a:rPr dirty="0"/>
              <a:t>benefit….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336" y="1752600"/>
            <a:ext cx="8231124" cy="456895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2951" y="1022604"/>
            <a:ext cx="5468111" cy="51221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0428"/>
            <a:ext cx="39592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맑은 고딕"/>
                <a:cs typeface="맑은 고딕"/>
              </a:rPr>
              <a:t>어느</a:t>
            </a:r>
            <a:r>
              <a:rPr dirty="0" spc="-229">
                <a:latin typeface="맑은 고딕"/>
                <a:cs typeface="맑은 고딕"/>
              </a:rPr>
              <a:t> </a:t>
            </a:r>
            <a:r>
              <a:rPr dirty="0">
                <a:latin typeface="맑은 고딕"/>
                <a:cs typeface="맑은 고딕"/>
              </a:rPr>
              <a:t>선교지의</a:t>
            </a:r>
            <a:r>
              <a:rPr dirty="0" spc="-235">
                <a:latin typeface="맑은 고딕"/>
                <a:cs typeface="맑은 고딕"/>
              </a:rPr>
              <a:t> </a:t>
            </a:r>
            <a:r>
              <a:rPr dirty="0">
                <a:latin typeface="맑은 고딕"/>
                <a:cs typeface="맑은 고딕"/>
              </a:rPr>
              <a:t>화폐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77331"/>
            <a:ext cx="4900930" cy="2835910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커다란</a:t>
            </a:r>
            <a:r>
              <a:rPr dirty="0" sz="1800" spc="-11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돌바퀴</a:t>
            </a:r>
            <a:endParaRPr sz="1800">
              <a:latin typeface="HY그래픽M"/>
              <a:cs typeface="HY그래픽M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물에</a:t>
            </a:r>
            <a:r>
              <a:rPr dirty="0" sz="1800" spc="-9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빠진</a:t>
            </a:r>
            <a:r>
              <a:rPr dirty="0" sz="1800" spc="-9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돌바퀴</a:t>
            </a:r>
            <a:endParaRPr sz="1800">
              <a:latin typeface="HY그래픽M"/>
              <a:cs typeface="HY그래픽M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물속에</a:t>
            </a:r>
            <a:r>
              <a:rPr dirty="0" sz="1800" spc="-8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있다고</a:t>
            </a:r>
            <a:r>
              <a:rPr dirty="0" sz="1800" spc="-8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치고</a:t>
            </a:r>
            <a:r>
              <a:rPr dirty="0" sz="1800" spc="-10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….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추장이</a:t>
            </a:r>
            <a:r>
              <a:rPr dirty="0" sz="1800" spc="-11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원장역할</a:t>
            </a:r>
            <a:endParaRPr sz="1800">
              <a:latin typeface="HY그래픽M"/>
              <a:cs typeface="HY그래픽M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타락하는</a:t>
            </a:r>
            <a:r>
              <a:rPr dirty="0" sz="1800" spc="-11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추장</a:t>
            </a:r>
            <a:endParaRPr sz="1800">
              <a:latin typeface="HY그래픽M"/>
              <a:cs typeface="HY그래픽M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마을회의와</a:t>
            </a:r>
            <a:r>
              <a:rPr dirty="0" sz="1800" spc="-8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각</a:t>
            </a:r>
            <a:r>
              <a:rPr dirty="0" sz="1800" spc="-8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개인들의</a:t>
            </a:r>
            <a:r>
              <a:rPr dirty="0" sz="1800" spc="-10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원장</a:t>
            </a:r>
            <a:endParaRPr sz="1800">
              <a:latin typeface="HY그래픽M"/>
              <a:cs typeface="HY그래픽M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거래</a:t>
            </a:r>
            <a:r>
              <a:rPr dirty="0" sz="1800" spc="-7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기록</a:t>
            </a:r>
            <a:r>
              <a:rPr dirty="0" sz="1800" spc="-7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바꾸려면</a:t>
            </a:r>
            <a:r>
              <a:rPr dirty="0" sz="1800" spc="-9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모든</a:t>
            </a:r>
            <a:r>
              <a:rPr dirty="0" sz="1800" spc="-7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개인</a:t>
            </a:r>
            <a:r>
              <a:rPr dirty="0" sz="1800" spc="-7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원장</a:t>
            </a:r>
            <a:r>
              <a:rPr dirty="0" sz="1800" spc="-7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고쳐야</a:t>
            </a:r>
            <a:r>
              <a:rPr dirty="0" sz="1800" spc="-7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…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6123" y="1601724"/>
            <a:ext cx="3479279" cy="282548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731011"/>
            <a:ext cx="525272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Cryptocurrency</a:t>
            </a:r>
            <a:r>
              <a:rPr dirty="0" sz="2800" spc="-10"/>
              <a:t> </a:t>
            </a:r>
            <a:r>
              <a:rPr dirty="0" sz="2800" spc="-5"/>
              <a:t>Ranking</a:t>
            </a:r>
            <a:r>
              <a:rPr dirty="0" sz="2800" spc="220"/>
              <a:t> </a:t>
            </a:r>
            <a:r>
              <a:rPr dirty="0" sz="2000" spc="-5"/>
              <a:t>(Sept</a:t>
            </a:r>
            <a:r>
              <a:rPr dirty="0" sz="2000" spc="-25"/>
              <a:t> </a:t>
            </a:r>
            <a:r>
              <a:rPr dirty="0" sz="2000" spc="5"/>
              <a:t>2020)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655" y="1612391"/>
            <a:ext cx="8004047" cy="451102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13920"/>
            <a:ext cx="52203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Cryptocurrency</a:t>
            </a:r>
            <a:r>
              <a:rPr dirty="0" sz="2800" spc="-15"/>
              <a:t> </a:t>
            </a:r>
            <a:r>
              <a:rPr dirty="0" sz="2800" spc="-5"/>
              <a:t>Ranking</a:t>
            </a:r>
            <a:r>
              <a:rPr dirty="0" sz="2800" spc="-25"/>
              <a:t> </a:t>
            </a:r>
            <a:r>
              <a:rPr dirty="0" sz="2000" spc="-5"/>
              <a:t>(Sept</a:t>
            </a:r>
            <a:r>
              <a:rPr dirty="0" sz="2000" spc="-25"/>
              <a:t> </a:t>
            </a:r>
            <a:r>
              <a:rPr dirty="0" sz="2000" spc="5"/>
              <a:t>2020)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655" y="1664207"/>
            <a:ext cx="7914131" cy="445922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074" y="631950"/>
            <a:ext cx="2336165" cy="970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3100" spc="-10">
                <a:solidFill>
                  <a:srgbClr val="90C225"/>
                </a:solidFill>
                <a:latin typeface="Trebuchet MS"/>
                <a:cs typeface="Trebuchet MS"/>
              </a:rPr>
              <a:t>Cry</a:t>
            </a:r>
            <a:r>
              <a:rPr dirty="0" sz="3100" spc="-5">
                <a:solidFill>
                  <a:srgbClr val="90C225"/>
                </a:solidFill>
                <a:latin typeface="Trebuchet MS"/>
                <a:cs typeface="Trebuchet MS"/>
              </a:rPr>
              <a:t>p</a:t>
            </a:r>
            <a:r>
              <a:rPr dirty="0" sz="3100" spc="-10">
                <a:solidFill>
                  <a:srgbClr val="90C225"/>
                </a:solidFill>
                <a:latin typeface="Trebuchet MS"/>
                <a:cs typeface="Trebuchet MS"/>
              </a:rPr>
              <a:t>t</a:t>
            </a:r>
            <a:r>
              <a:rPr dirty="0" sz="3100" spc="-15">
                <a:solidFill>
                  <a:srgbClr val="90C225"/>
                </a:solidFill>
                <a:latin typeface="Trebuchet MS"/>
                <a:cs typeface="Trebuchet MS"/>
              </a:rPr>
              <a:t>o</a:t>
            </a:r>
            <a:r>
              <a:rPr dirty="0" sz="3100" spc="-5">
                <a:solidFill>
                  <a:srgbClr val="90C225"/>
                </a:solidFill>
                <a:latin typeface="Trebuchet MS"/>
                <a:cs typeface="Trebuchet MS"/>
              </a:rPr>
              <a:t>cu</a:t>
            </a:r>
            <a:r>
              <a:rPr dirty="0" sz="3100" spc="-10">
                <a:solidFill>
                  <a:srgbClr val="90C225"/>
                </a:solidFill>
                <a:latin typeface="Trebuchet MS"/>
                <a:cs typeface="Trebuchet MS"/>
              </a:rPr>
              <a:t>rr</a:t>
            </a:r>
            <a:r>
              <a:rPr dirty="0" sz="3100">
                <a:solidFill>
                  <a:srgbClr val="90C225"/>
                </a:solidFill>
                <a:latin typeface="Trebuchet MS"/>
                <a:cs typeface="Trebuchet MS"/>
              </a:rPr>
              <a:t>e</a:t>
            </a:r>
            <a:r>
              <a:rPr dirty="0" sz="3100" spc="-5">
                <a:solidFill>
                  <a:srgbClr val="90C225"/>
                </a:solidFill>
                <a:latin typeface="Trebuchet MS"/>
                <a:cs typeface="Trebuchet MS"/>
              </a:rPr>
              <a:t>n  </a:t>
            </a:r>
            <a:r>
              <a:rPr dirty="0" sz="3100" spc="-5">
                <a:solidFill>
                  <a:srgbClr val="90C225"/>
                </a:solidFill>
                <a:latin typeface="Trebuchet MS"/>
                <a:cs typeface="Trebuchet MS"/>
              </a:rPr>
              <a:t>cy</a:t>
            </a:r>
            <a:r>
              <a:rPr dirty="0" sz="3100" spc="-2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 sz="3100" spc="-5">
                <a:solidFill>
                  <a:srgbClr val="90C225"/>
                </a:solidFill>
                <a:latin typeface="Trebuchet MS"/>
                <a:cs typeface="Trebuchet MS"/>
              </a:rPr>
              <a:t>Ranking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074" y="2053842"/>
            <a:ext cx="11245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90C225"/>
                </a:solidFill>
                <a:latin typeface="Trebuchet MS"/>
                <a:cs typeface="Trebuchet MS"/>
              </a:rPr>
              <a:t>(Nov</a:t>
            </a:r>
            <a:r>
              <a:rPr dirty="0" sz="1800" spc="-8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90C225"/>
                </a:solidFill>
                <a:latin typeface="Trebuchet MS"/>
                <a:cs typeface="Trebuchet MS"/>
              </a:rPr>
              <a:t>2021)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6932" y="289559"/>
            <a:ext cx="3896867" cy="632764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074" y="631950"/>
            <a:ext cx="2336165" cy="970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3100" spc="-10">
                <a:solidFill>
                  <a:srgbClr val="90C225"/>
                </a:solidFill>
                <a:latin typeface="Trebuchet MS"/>
                <a:cs typeface="Trebuchet MS"/>
              </a:rPr>
              <a:t>Cry</a:t>
            </a:r>
            <a:r>
              <a:rPr dirty="0" sz="3100" spc="-5">
                <a:solidFill>
                  <a:srgbClr val="90C225"/>
                </a:solidFill>
                <a:latin typeface="Trebuchet MS"/>
                <a:cs typeface="Trebuchet MS"/>
              </a:rPr>
              <a:t>p</a:t>
            </a:r>
            <a:r>
              <a:rPr dirty="0" sz="3100" spc="-10">
                <a:solidFill>
                  <a:srgbClr val="90C225"/>
                </a:solidFill>
                <a:latin typeface="Trebuchet MS"/>
                <a:cs typeface="Trebuchet MS"/>
              </a:rPr>
              <a:t>t</a:t>
            </a:r>
            <a:r>
              <a:rPr dirty="0" sz="3100" spc="-15">
                <a:solidFill>
                  <a:srgbClr val="90C225"/>
                </a:solidFill>
                <a:latin typeface="Trebuchet MS"/>
                <a:cs typeface="Trebuchet MS"/>
              </a:rPr>
              <a:t>o</a:t>
            </a:r>
            <a:r>
              <a:rPr dirty="0" sz="3100" spc="-5">
                <a:solidFill>
                  <a:srgbClr val="90C225"/>
                </a:solidFill>
                <a:latin typeface="Trebuchet MS"/>
                <a:cs typeface="Trebuchet MS"/>
              </a:rPr>
              <a:t>cu</a:t>
            </a:r>
            <a:r>
              <a:rPr dirty="0" sz="3100" spc="-10">
                <a:solidFill>
                  <a:srgbClr val="90C225"/>
                </a:solidFill>
                <a:latin typeface="Trebuchet MS"/>
                <a:cs typeface="Trebuchet MS"/>
              </a:rPr>
              <a:t>rr</a:t>
            </a:r>
            <a:r>
              <a:rPr dirty="0" sz="3100">
                <a:solidFill>
                  <a:srgbClr val="90C225"/>
                </a:solidFill>
                <a:latin typeface="Trebuchet MS"/>
                <a:cs typeface="Trebuchet MS"/>
              </a:rPr>
              <a:t>e</a:t>
            </a:r>
            <a:r>
              <a:rPr dirty="0" sz="3100" spc="-5">
                <a:solidFill>
                  <a:srgbClr val="90C225"/>
                </a:solidFill>
                <a:latin typeface="Trebuchet MS"/>
                <a:cs typeface="Trebuchet MS"/>
              </a:rPr>
              <a:t>n  </a:t>
            </a:r>
            <a:r>
              <a:rPr dirty="0" sz="3100" spc="-5">
                <a:solidFill>
                  <a:srgbClr val="90C225"/>
                </a:solidFill>
                <a:latin typeface="Trebuchet MS"/>
                <a:cs typeface="Trebuchet MS"/>
              </a:rPr>
              <a:t>cy</a:t>
            </a:r>
            <a:r>
              <a:rPr dirty="0" sz="3100" spc="-2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 sz="3100" spc="-5">
                <a:solidFill>
                  <a:srgbClr val="90C225"/>
                </a:solidFill>
                <a:latin typeface="Trebuchet MS"/>
                <a:cs typeface="Trebuchet MS"/>
              </a:rPr>
              <a:t>Ranking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074" y="2053842"/>
            <a:ext cx="11245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90C225"/>
                </a:solidFill>
                <a:latin typeface="Trebuchet MS"/>
                <a:cs typeface="Trebuchet MS"/>
              </a:rPr>
              <a:t>(Nov</a:t>
            </a:r>
            <a:r>
              <a:rPr dirty="0" sz="1800" spc="-8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90C225"/>
                </a:solidFill>
                <a:latin typeface="Trebuchet MS"/>
                <a:cs typeface="Trebuchet MS"/>
              </a:rPr>
              <a:t>2021)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2755" y="393191"/>
            <a:ext cx="3842003" cy="607161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1952"/>
            <a:ext cx="52203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Cryptocurrency</a:t>
            </a:r>
            <a:r>
              <a:rPr dirty="0" sz="2800" spc="-15"/>
              <a:t> </a:t>
            </a:r>
            <a:r>
              <a:rPr dirty="0" sz="2800" spc="-5"/>
              <a:t>Ranking</a:t>
            </a:r>
            <a:r>
              <a:rPr dirty="0" sz="2800" spc="-25"/>
              <a:t> </a:t>
            </a:r>
            <a:r>
              <a:rPr dirty="0" sz="2000" spc="-5"/>
              <a:t>(Sept</a:t>
            </a:r>
            <a:r>
              <a:rPr dirty="0" sz="2000" spc="-25"/>
              <a:t> </a:t>
            </a:r>
            <a:r>
              <a:rPr dirty="0" sz="2000" spc="5"/>
              <a:t>2020)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668" y="1684020"/>
            <a:ext cx="7476743" cy="421385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28903"/>
            <a:ext cx="685228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Cryptocurrency</a:t>
            </a:r>
            <a:r>
              <a:rPr dirty="0" spc="-40"/>
              <a:t> </a:t>
            </a:r>
            <a:r>
              <a:rPr dirty="0"/>
              <a:t>Ranking</a:t>
            </a:r>
            <a:r>
              <a:rPr dirty="0" spc="-15"/>
              <a:t> </a:t>
            </a:r>
            <a:r>
              <a:rPr dirty="0" sz="2800" spc="-5"/>
              <a:t>(Sept</a:t>
            </a:r>
            <a:r>
              <a:rPr dirty="0" sz="2800" spc="-15"/>
              <a:t> </a:t>
            </a:r>
            <a:r>
              <a:rPr dirty="0" sz="2800" spc="-10"/>
              <a:t>2020)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12" y="1801367"/>
            <a:ext cx="7633703" cy="430072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1952"/>
            <a:ext cx="7331709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Cryptocurrency Exchange Ranking</a:t>
            </a:r>
            <a:r>
              <a:rPr dirty="0" sz="2800" spc="-20"/>
              <a:t> </a:t>
            </a:r>
            <a:r>
              <a:rPr dirty="0" sz="2800" spc="-5"/>
              <a:t>(Sept</a:t>
            </a:r>
            <a:r>
              <a:rPr dirty="0" sz="2800" spc="-10"/>
              <a:t> 2020)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972" y="1694700"/>
            <a:ext cx="7711439" cy="434643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1952"/>
            <a:ext cx="7331709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Cryptocurrency Exchange Ranking</a:t>
            </a:r>
            <a:r>
              <a:rPr dirty="0" sz="2800" spc="-20"/>
              <a:t> </a:t>
            </a:r>
            <a:r>
              <a:rPr dirty="0" sz="2800" spc="-5"/>
              <a:t>(Sept</a:t>
            </a:r>
            <a:r>
              <a:rPr dirty="0" sz="2800" spc="-10"/>
              <a:t> 2020)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" y="1623060"/>
            <a:ext cx="7839455" cy="441806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1566672"/>
            <a:ext cx="9544799" cy="44074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074" y="631952"/>
            <a:ext cx="721868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Cryptocurrency Exchange Ranking</a:t>
            </a:r>
            <a:r>
              <a:rPr dirty="0" sz="2800" spc="-20"/>
              <a:t> </a:t>
            </a:r>
            <a:r>
              <a:rPr dirty="0" sz="2800" spc="-5"/>
              <a:t>(Nov</a:t>
            </a:r>
            <a:r>
              <a:rPr dirty="0" sz="2800" spc="-25"/>
              <a:t> </a:t>
            </a:r>
            <a:r>
              <a:rPr dirty="0" sz="2800" spc="-10"/>
              <a:t>2021)</a:t>
            </a:r>
            <a:endParaRPr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" y="1488947"/>
            <a:ext cx="9581387" cy="44241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074" y="631952"/>
            <a:ext cx="721868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Cryptocurrency Exchange Ranking</a:t>
            </a:r>
            <a:r>
              <a:rPr dirty="0" sz="2800" spc="-20"/>
              <a:t> </a:t>
            </a:r>
            <a:r>
              <a:rPr dirty="0" sz="2800" spc="-5"/>
              <a:t>(Nov</a:t>
            </a:r>
            <a:r>
              <a:rPr dirty="0" sz="2800" spc="-25"/>
              <a:t> </a:t>
            </a:r>
            <a:r>
              <a:rPr dirty="0" sz="2800" spc="-10"/>
              <a:t>2021)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0428"/>
            <a:ext cx="25857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Ideal</a:t>
            </a:r>
            <a:r>
              <a:rPr dirty="0" spc="-95"/>
              <a:t> </a:t>
            </a:r>
            <a:r>
              <a:rPr dirty="0" spc="-5">
                <a:latin typeface="맑은 고딕"/>
                <a:cs typeface="맑은 고딕"/>
              </a:rPr>
              <a:t>금융</a:t>
            </a:r>
            <a:r>
              <a:rPr dirty="0" spc="-5"/>
              <a:t>….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4" y="2061021"/>
            <a:ext cx="4923790" cy="2835910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민주적이고</a:t>
            </a:r>
            <a:r>
              <a:rPr dirty="0" sz="1800" spc="-8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누구나</a:t>
            </a:r>
            <a:r>
              <a:rPr dirty="0" sz="1800" spc="-8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참여하는</a:t>
            </a:r>
            <a:r>
              <a:rPr dirty="0" sz="1800" spc="-10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금융</a:t>
            </a:r>
            <a:endParaRPr sz="1800">
              <a:latin typeface="HY그래픽M"/>
              <a:cs typeface="HY그래픽M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세계</a:t>
            </a:r>
            <a:r>
              <a:rPr dirty="0" sz="1800" spc="-7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17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억명</a:t>
            </a:r>
            <a:r>
              <a:rPr dirty="0" sz="1800" spc="-7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은행계좌</a:t>
            </a:r>
            <a:r>
              <a:rPr dirty="0" sz="1800" spc="-7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HY그래픽M"/>
                <a:cs typeface="HY그래픽M"/>
              </a:rPr>
              <a:t>없어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….</a:t>
            </a:r>
            <a:r>
              <a:rPr dirty="0" sz="18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은행없는</a:t>
            </a:r>
            <a:r>
              <a:rPr dirty="0" sz="1800" spc="-7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금융</a:t>
            </a:r>
            <a:endParaRPr sz="1800">
              <a:latin typeface="HY그래픽M"/>
              <a:cs typeface="HY그래픽M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거래확인</a:t>
            </a:r>
            <a:r>
              <a:rPr dirty="0" sz="1800" spc="-8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필요하지만</a:t>
            </a:r>
            <a:r>
              <a:rPr dirty="0" sz="1800" spc="-8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중앙확인기관</a:t>
            </a:r>
            <a:r>
              <a:rPr dirty="0" sz="1800" spc="-10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필요악</a:t>
            </a:r>
            <a:r>
              <a:rPr dirty="0" sz="1800" spc="-8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…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투명성</a:t>
            </a:r>
            <a:r>
              <a:rPr dirty="0" sz="1800" spc="-9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vs</a:t>
            </a:r>
            <a:r>
              <a:rPr dirty="0" sz="18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익명성</a:t>
            </a:r>
            <a:endParaRPr sz="1800">
              <a:latin typeface="HY그래픽M"/>
              <a:cs typeface="HY그래픽M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인터넷</a:t>
            </a:r>
            <a:r>
              <a:rPr dirty="0" sz="1800" spc="-8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기술에</a:t>
            </a:r>
            <a:r>
              <a:rPr dirty="0" sz="1800" spc="-7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걸맞은</a:t>
            </a:r>
            <a:r>
              <a:rPr dirty="0" sz="1800" spc="-9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빠른</a:t>
            </a:r>
            <a:r>
              <a:rPr dirty="0" sz="1800" spc="-8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디지털</a:t>
            </a:r>
            <a:r>
              <a:rPr dirty="0" sz="1800" spc="-7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화폐</a:t>
            </a:r>
            <a:endParaRPr sz="1800">
              <a:latin typeface="HY그래픽M"/>
              <a:cs typeface="HY그래픽M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중간</a:t>
            </a:r>
            <a:r>
              <a:rPr dirty="0" sz="1800" spc="-8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금융</a:t>
            </a:r>
            <a:r>
              <a:rPr dirty="0" sz="1800" spc="-7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유통</a:t>
            </a:r>
            <a:r>
              <a:rPr dirty="0" sz="1800" spc="-9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배제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…</a:t>
            </a:r>
            <a:r>
              <a:rPr dirty="0" sz="1800" spc="-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낮은</a:t>
            </a:r>
            <a:r>
              <a:rPr dirty="0" sz="1800" spc="-9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수수료</a:t>
            </a:r>
            <a:endParaRPr sz="1800">
              <a:latin typeface="HY그래픽M"/>
              <a:cs typeface="HY그래픽M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지역화폐가</a:t>
            </a:r>
            <a:r>
              <a:rPr dirty="0" sz="1800" spc="-8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아닌</a:t>
            </a:r>
            <a:r>
              <a:rPr dirty="0" sz="1800" spc="-8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글로벌</a:t>
            </a:r>
            <a:r>
              <a:rPr dirty="0" sz="1800" spc="-10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화폐</a:t>
            </a:r>
            <a:endParaRPr sz="1800">
              <a:latin typeface="HY그래픽M"/>
              <a:cs typeface="HY그래픽M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592" y="1368552"/>
            <a:ext cx="9643871" cy="44531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074" y="631952"/>
            <a:ext cx="721868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Cryptocurrency Exchange Ranking</a:t>
            </a:r>
            <a:r>
              <a:rPr dirty="0" sz="2800" spc="-20"/>
              <a:t> </a:t>
            </a:r>
            <a:r>
              <a:rPr dirty="0" sz="2800" spc="-5"/>
              <a:t>(Nov</a:t>
            </a:r>
            <a:r>
              <a:rPr dirty="0" sz="2800" spc="-25"/>
              <a:t> </a:t>
            </a:r>
            <a:r>
              <a:rPr dirty="0" sz="2800" spc="-10"/>
              <a:t>2021)</a:t>
            </a:r>
            <a:endParaRPr sz="2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385953"/>
            <a:ext cx="8315959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2020</a:t>
            </a:r>
            <a:r>
              <a:rPr dirty="0" spc="-10">
                <a:latin typeface="맑은 고딕"/>
                <a:cs typeface="맑은 고딕"/>
              </a:rPr>
              <a:t>년</a:t>
            </a:r>
            <a:r>
              <a:rPr dirty="0" spc="-10"/>
              <a:t>3</a:t>
            </a:r>
            <a:r>
              <a:rPr dirty="0" spc="-10">
                <a:latin typeface="맑은 고딕"/>
                <a:cs typeface="맑은 고딕"/>
              </a:rPr>
              <a:t>월</a:t>
            </a:r>
            <a:r>
              <a:rPr dirty="0" spc="-180">
                <a:latin typeface="맑은 고딕"/>
                <a:cs typeface="맑은 고딕"/>
              </a:rPr>
              <a:t> </a:t>
            </a:r>
            <a:r>
              <a:rPr dirty="0">
                <a:latin typeface="맑은 고딕"/>
                <a:cs typeface="맑은 고딕"/>
              </a:rPr>
              <a:t>특금법</a:t>
            </a:r>
            <a:r>
              <a:rPr dirty="0" spc="-190">
                <a:latin typeface="맑은 고딕"/>
                <a:cs typeface="맑은 고딕"/>
              </a:rPr>
              <a:t> </a:t>
            </a:r>
            <a:r>
              <a:rPr dirty="0">
                <a:latin typeface="맑은 고딕"/>
                <a:cs typeface="맑은 고딕"/>
              </a:rPr>
              <a:t>개정안</a:t>
            </a:r>
            <a:r>
              <a:rPr dirty="0" spc="-204">
                <a:latin typeface="맑은 고딕"/>
                <a:cs typeface="맑은 고딕"/>
              </a:rPr>
              <a:t> </a:t>
            </a:r>
            <a:r>
              <a:rPr dirty="0">
                <a:latin typeface="맑은 고딕"/>
                <a:cs typeface="맑은 고딕"/>
              </a:rPr>
              <a:t>국회</a:t>
            </a:r>
            <a:r>
              <a:rPr dirty="0" spc="-190">
                <a:latin typeface="맑은 고딕"/>
                <a:cs typeface="맑은 고딕"/>
              </a:rPr>
              <a:t> </a:t>
            </a:r>
            <a:r>
              <a:rPr dirty="0">
                <a:latin typeface="맑은 고딕"/>
                <a:cs typeface="맑은 고딕"/>
              </a:rPr>
              <a:t>본회의</a:t>
            </a:r>
            <a:r>
              <a:rPr dirty="0" spc="-185">
                <a:latin typeface="맑은 고딕"/>
                <a:cs typeface="맑은 고딕"/>
              </a:rPr>
              <a:t> </a:t>
            </a:r>
            <a:r>
              <a:rPr dirty="0">
                <a:latin typeface="맑은 고딕"/>
                <a:cs typeface="맑은 고딕"/>
              </a:rPr>
              <a:t>통 </a:t>
            </a:r>
            <a:r>
              <a:rPr dirty="0" spc="-1255">
                <a:latin typeface="맑은 고딕"/>
                <a:cs typeface="맑은 고딕"/>
              </a:rPr>
              <a:t> </a:t>
            </a:r>
            <a:r>
              <a:rPr dirty="0">
                <a:latin typeface="맑은 고딕"/>
                <a:cs typeface="맑은 고딕"/>
              </a:rPr>
              <a:t>과</a:t>
            </a:r>
            <a:r>
              <a:rPr dirty="0" spc="-180">
                <a:latin typeface="맑은 고딕"/>
                <a:cs typeface="맑은 고딕"/>
              </a:rPr>
              <a:t> </a:t>
            </a:r>
            <a:r>
              <a:rPr dirty="0"/>
              <a:t>– </a:t>
            </a:r>
            <a:r>
              <a:rPr dirty="0">
                <a:latin typeface="맑은 고딕"/>
                <a:cs typeface="맑은 고딕"/>
              </a:rPr>
              <a:t>암호화폐</a:t>
            </a:r>
            <a:r>
              <a:rPr dirty="0" spc="-195">
                <a:latin typeface="맑은 고딕"/>
                <a:cs typeface="맑은 고딕"/>
              </a:rPr>
              <a:t> </a:t>
            </a:r>
            <a:r>
              <a:rPr dirty="0">
                <a:latin typeface="맑은 고딕"/>
                <a:cs typeface="맑은 고딕"/>
              </a:rPr>
              <a:t>제도권</a:t>
            </a:r>
            <a:r>
              <a:rPr dirty="0" spc="-180">
                <a:latin typeface="맑은 고딕"/>
                <a:cs typeface="맑은 고딕"/>
              </a:rPr>
              <a:t> </a:t>
            </a:r>
            <a:r>
              <a:rPr dirty="0">
                <a:latin typeface="맑은 고딕"/>
                <a:cs typeface="맑은 고딕"/>
              </a:rPr>
              <a:t>진입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2867" y="2156460"/>
            <a:ext cx="6265163" cy="422147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85954"/>
            <a:ext cx="6906259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KB</a:t>
            </a:r>
            <a:r>
              <a:rPr dirty="0">
                <a:latin typeface="맑은 고딕"/>
                <a:cs typeface="맑은 고딕"/>
              </a:rPr>
              <a:t>국민은행</a:t>
            </a:r>
            <a:r>
              <a:rPr dirty="0" spc="-229">
                <a:latin typeface="맑은 고딕"/>
                <a:cs typeface="맑은 고딕"/>
              </a:rPr>
              <a:t> </a:t>
            </a:r>
            <a:r>
              <a:rPr dirty="0">
                <a:latin typeface="맑은 고딕"/>
                <a:cs typeface="맑은 고딕"/>
              </a:rPr>
              <a:t>디지털자산</a:t>
            </a:r>
            <a:r>
              <a:rPr dirty="0" spc="-210">
                <a:latin typeface="맑은 고딕"/>
                <a:cs typeface="맑은 고딕"/>
              </a:rPr>
              <a:t> </a:t>
            </a:r>
            <a:r>
              <a:rPr dirty="0">
                <a:latin typeface="맑은 고딕"/>
                <a:cs typeface="맑은 고딕"/>
              </a:rPr>
              <a:t>사업</a:t>
            </a:r>
            <a:r>
              <a:rPr dirty="0" spc="-204">
                <a:latin typeface="맑은 고딕"/>
                <a:cs typeface="맑은 고딕"/>
              </a:rPr>
              <a:t> </a:t>
            </a:r>
            <a:r>
              <a:rPr dirty="0">
                <a:latin typeface="맑은 고딕"/>
                <a:cs typeface="맑은 고딕"/>
              </a:rPr>
              <a:t>준비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7272" y="1874520"/>
            <a:ext cx="5972555" cy="429463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0428"/>
            <a:ext cx="6464300" cy="1121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315"/>
              </a:lnSpc>
              <a:spcBef>
                <a:spcPts val="100"/>
              </a:spcBef>
            </a:pPr>
            <a:r>
              <a:rPr dirty="0">
                <a:latin typeface="맑은 고딕"/>
                <a:cs typeface="맑은 고딕"/>
              </a:rPr>
              <a:t>암호화폐</a:t>
            </a:r>
            <a:r>
              <a:rPr dirty="0" spc="-190">
                <a:latin typeface="맑은 고딕"/>
                <a:cs typeface="맑은 고딕"/>
              </a:rPr>
              <a:t> </a:t>
            </a:r>
            <a:r>
              <a:rPr dirty="0">
                <a:latin typeface="맑은 고딕"/>
                <a:cs typeface="맑은 고딕"/>
              </a:rPr>
              <a:t>적용</a:t>
            </a:r>
            <a:r>
              <a:rPr dirty="0" spc="-204">
                <a:latin typeface="맑은 고딕"/>
                <a:cs typeface="맑은 고딕"/>
              </a:rPr>
              <a:t> </a:t>
            </a:r>
            <a:r>
              <a:rPr dirty="0" spc="-5"/>
              <a:t>(use case)</a:t>
            </a:r>
            <a:r>
              <a:rPr dirty="0" spc="-15"/>
              <a:t> </a:t>
            </a:r>
            <a:r>
              <a:rPr dirty="0"/>
              <a:t>:</a:t>
            </a:r>
            <a:r>
              <a:rPr dirty="0" spc="-10"/>
              <a:t> </a:t>
            </a:r>
            <a:r>
              <a:rPr dirty="0">
                <a:latin typeface="맑은 고딕"/>
                <a:cs typeface="맑은 고딕"/>
              </a:rPr>
              <a:t>결제</a:t>
            </a:r>
          </a:p>
          <a:p>
            <a:pPr marL="12700">
              <a:lnSpc>
                <a:spcPts val="4315"/>
              </a:lnSpc>
            </a:pPr>
            <a:r>
              <a:rPr dirty="0" spc="-5"/>
              <a:t>Chai</a:t>
            </a:r>
            <a:r>
              <a:rPr dirty="0" spc="-45"/>
              <a:t> </a:t>
            </a:r>
            <a:r>
              <a:rPr dirty="0" spc="-60"/>
              <a:t>Pay</a:t>
            </a:r>
            <a:r>
              <a:rPr dirty="0" spc="-20"/>
              <a:t> </a:t>
            </a:r>
            <a:r>
              <a:rPr dirty="0" spc="-65"/>
              <a:t>(Terra)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304" y="2462783"/>
            <a:ext cx="5849111" cy="327659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0428"/>
            <a:ext cx="53308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88690" algn="l"/>
              </a:tabLst>
            </a:pPr>
            <a:r>
              <a:rPr dirty="0">
                <a:latin typeface="맑은 고딕"/>
                <a:cs typeface="맑은 고딕"/>
              </a:rPr>
              <a:t>카카오페이같은	결제수단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2516" y="1604772"/>
            <a:ext cx="7563611" cy="407974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0428"/>
            <a:ext cx="56762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맑은 고딕"/>
                <a:cs typeface="맑은 고딕"/>
              </a:rPr>
              <a:t>일본</a:t>
            </a:r>
            <a:r>
              <a:rPr dirty="0" spc="-210">
                <a:latin typeface="맑은 고딕"/>
                <a:cs typeface="맑은 고딕"/>
              </a:rPr>
              <a:t> </a:t>
            </a:r>
            <a:r>
              <a:rPr dirty="0">
                <a:latin typeface="맑은 고딕"/>
                <a:cs typeface="맑은 고딕"/>
              </a:rPr>
              <a:t>가상화폐</a:t>
            </a:r>
            <a:r>
              <a:rPr dirty="0" spc="-215">
                <a:latin typeface="맑은 고딕"/>
                <a:cs typeface="맑은 고딕"/>
              </a:rPr>
              <a:t> </a:t>
            </a:r>
            <a:r>
              <a:rPr dirty="0">
                <a:latin typeface="맑은 고딕"/>
                <a:cs typeface="맑은 고딕"/>
              </a:rPr>
              <a:t>거래소</a:t>
            </a:r>
            <a:r>
              <a:rPr dirty="0" spc="-204">
                <a:latin typeface="맑은 고딕"/>
                <a:cs typeface="맑은 고딕"/>
              </a:rPr>
              <a:t> </a:t>
            </a:r>
            <a:r>
              <a:rPr dirty="0" spc="-5"/>
              <a:t>(VCE)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1929383"/>
            <a:ext cx="8830056" cy="435101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85953"/>
            <a:ext cx="2552700" cy="16700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5"/>
              </a:spcBef>
            </a:pPr>
            <a:r>
              <a:rPr dirty="0" spc="-5"/>
              <a:t>Facebook</a:t>
            </a:r>
            <a:r>
              <a:rPr dirty="0" spc="-90"/>
              <a:t> </a:t>
            </a:r>
            <a:r>
              <a:rPr dirty="0">
                <a:latin typeface="맑은 고딕"/>
                <a:cs typeface="맑은 고딕"/>
              </a:rPr>
              <a:t>의 </a:t>
            </a:r>
            <a:r>
              <a:rPr dirty="0" spc="-1250">
                <a:latin typeface="맑은 고딕"/>
                <a:cs typeface="맑은 고딕"/>
              </a:rPr>
              <a:t> </a:t>
            </a:r>
            <a:r>
              <a:rPr dirty="0">
                <a:latin typeface="맑은 고딕"/>
                <a:cs typeface="맑은 고딕"/>
              </a:rPr>
              <a:t>암호화폐 </a:t>
            </a:r>
            <a:r>
              <a:rPr dirty="0" spc="5">
                <a:latin typeface="맑은 고딕"/>
                <a:cs typeface="맑은 고딕"/>
              </a:rPr>
              <a:t> </a:t>
            </a:r>
            <a:r>
              <a:rPr dirty="0"/>
              <a:t>Libra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8784" y="115823"/>
            <a:ext cx="6419087" cy="641908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918" y="628903"/>
            <a:ext cx="8295005" cy="10490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Fidelity</a:t>
            </a:r>
            <a:r>
              <a:rPr dirty="0" spc="-30"/>
              <a:t> </a:t>
            </a:r>
            <a:r>
              <a:rPr dirty="0" spc="-5"/>
              <a:t>Investment</a:t>
            </a:r>
            <a:r>
              <a:rPr dirty="0" spc="-15"/>
              <a:t> </a:t>
            </a:r>
            <a:r>
              <a:rPr dirty="0" sz="3100" spc="-5">
                <a:latin typeface="맑은 고딕"/>
                <a:cs typeface="맑은 고딕"/>
              </a:rPr>
              <a:t>연구소</a:t>
            </a:r>
            <a:r>
              <a:rPr dirty="0" sz="3100" spc="-150">
                <a:latin typeface="맑은 고딕"/>
                <a:cs typeface="맑은 고딕"/>
              </a:rPr>
              <a:t> </a:t>
            </a:r>
            <a:r>
              <a:rPr dirty="0" sz="3100" spc="-5">
                <a:latin typeface="맑은 고딕"/>
                <a:cs typeface="맑은 고딕"/>
              </a:rPr>
              <a:t>기관투자가</a:t>
            </a:r>
            <a:r>
              <a:rPr dirty="0" sz="3100" spc="-150">
                <a:latin typeface="맑은 고딕"/>
                <a:cs typeface="맑은 고딕"/>
              </a:rPr>
              <a:t> </a:t>
            </a:r>
            <a:r>
              <a:rPr dirty="0" sz="3100" spc="-5">
                <a:latin typeface="맑은 고딕"/>
                <a:cs typeface="맑은 고딕"/>
              </a:rPr>
              <a:t>조사</a:t>
            </a:r>
            <a:endParaRPr sz="31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3100" spc="-10"/>
              <a:t>2021</a:t>
            </a:r>
            <a:r>
              <a:rPr dirty="0" sz="3100" spc="-10">
                <a:latin typeface="맑은 고딕"/>
                <a:cs typeface="맑은 고딕"/>
              </a:rPr>
              <a:t>년</a:t>
            </a:r>
            <a:r>
              <a:rPr dirty="0" sz="3100" spc="-145">
                <a:latin typeface="맑은 고딕"/>
                <a:cs typeface="맑은 고딕"/>
              </a:rPr>
              <a:t> </a:t>
            </a:r>
            <a:r>
              <a:rPr dirty="0" sz="3100" spc="-10"/>
              <a:t>(1,100</a:t>
            </a:r>
            <a:r>
              <a:rPr dirty="0" sz="3100" spc="15"/>
              <a:t> </a:t>
            </a:r>
            <a:r>
              <a:rPr dirty="0" sz="3100" spc="-5">
                <a:latin typeface="맑은 고딕"/>
                <a:cs typeface="맑은 고딕"/>
              </a:rPr>
              <a:t>미국</a:t>
            </a:r>
            <a:r>
              <a:rPr dirty="0" sz="3100" spc="-5"/>
              <a:t>,</a:t>
            </a:r>
            <a:r>
              <a:rPr dirty="0" sz="3100" spc="-5">
                <a:latin typeface="맑은 고딕"/>
                <a:cs typeface="맑은 고딕"/>
              </a:rPr>
              <a:t>유럽</a:t>
            </a:r>
            <a:r>
              <a:rPr dirty="0" sz="3100" spc="-5"/>
              <a:t>,</a:t>
            </a:r>
            <a:r>
              <a:rPr dirty="0" sz="3100" spc="-5">
                <a:latin typeface="맑은 고딕"/>
                <a:cs typeface="맑은 고딕"/>
              </a:rPr>
              <a:t>아시아투자가들</a:t>
            </a:r>
            <a:r>
              <a:rPr dirty="0" sz="3100" spc="-130">
                <a:latin typeface="맑은 고딕"/>
                <a:cs typeface="맑은 고딕"/>
              </a:rPr>
              <a:t> </a:t>
            </a:r>
            <a:r>
              <a:rPr dirty="0" sz="3100" spc="-5">
                <a:latin typeface="맑은 고딕"/>
                <a:cs typeface="맑은 고딕"/>
              </a:rPr>
              <a:t>참여</a:t>
            </a:r>
            <a:r>
              <a:rPr dirty="0" sz="3100" spc="-5"/>
              <a:t>)</a:t>
            </a:r>
            <a:endParaRPr sz="3100">
              <a:latin typeface="맑은 고딕"/>
              <a:cs typeface="맑은 고딕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074" y="2193543"/>
            <a:ext cx="8420100" cy="34340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ts val="1735"/>
              </a:lnSpc>
              <a:spcBef>
                <a:spcPts val="95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디지털</a:t>
            </a:r>
            <a:r>
              <a:rPr dirty="0" sz="1600" spc="-110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자산</a:t>
            </a:r>
            <a:r>
              <a:rPr dirty="0" sz="1600" spc="-95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분야에</a:t>
            </a:r>
            <a:r>
              <a:rPr dirty="0" sz="1600" spc="-110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투자하는</a:t>
            </a:r>
            <a:r>
              <a:rPr dirty="0" sz="1600" spc="-95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미국</a:t>
            </a:r>
            <a:r>
              <a:rPr dirty="0" sz="1600" spc="-110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투자자의</a:t>
            </a:r>
            <a:r>
              <a:rPr dirty="0" sz="1600" spc="-95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비율은</a:t>
            </a:r>
            <a:r>
              <a:rPr dirty="0" sz="1600" spc="-95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5" b="1">
                <a:solidFill>
                  <a:srgbClr val="212121"/>
                </a:solidFill>
                <a:latin typeface="Arial"/>
                <a:cs typeface="Arial"/>
              </a:rPr>
              <a:t>20</a:t>
            </a:r>
            <a:r>
              <a:rPr dirty="0" sz="1600" spc="-5" b="1">
                <a:solidFill>
                  <a:srgbClr val="212121"/>
                </a:solidFill>
                <a:latin typeface="Arial"/>
                <a:cs typeface="Arial"/>
              </a:rPr>
              <a:t>19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년</a:t>
            </a:r>
            <a:r>
              <a:rPr dirty="0" sz="1600" spc="-145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5" b="1">
                <a:solidFill>
                  <a:srgbClr val="212121"/>
                </a:solidFill>
                <a:latin typeface="Arial"/>
                <a:cs typeface="Arial"/>
              </a:rPr>
              <a:t>2</a:t>
            </a:r>
            <a:r>
              <a:rPr dirty="0" sz="1600" spc="-5" b="1">
                <a:solidFill>
                  <a:srgbClr val="212121"/>
                </a:solidFill>
                <a:latin typeface="Arial"/>
                <a:cs typeface="Arial"/>
              </a:rPr>
              <a:t>2</a:t>
            </a:r>
            <a:r>
              <a:rPr dirty="0" sz="1600" spc="-5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%</a:t>
            </a:r>
            <a:r>
              <a:rPr dirty="0" sz="1600" spc="-5" b="1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12121"/>
                </a:solidFill>
                <a:latin typeface="Arial"/>
                <a:cs typeface="Arial"/>
              </a:rPr>
              <a:t>202</a:t>
            </a:r>
            <a:r>
              <a:rPr dirty="0" sz="1600" spc="-5" b="1">
                <a:solidFill>
                  <a:srgbClr val="212121"/>
                </a:solidFill>
                <a:latin typeface="Arial"/>
                <a:cs typeface="Arial"/>
              </a:rPr>
              <a:t>0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년</a:t>
            </a:r>
            <a:r>
              <a:rPr dirty="0" sz="1600" spc="-145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5" b="1">
                <a:solidFill>
                  <a:srgbClr val="212121"/>
                </a:solidFill>
                <a:latin typeface="Arial"/>
                <a:cs typeface="Arial"/>
              </a:rPr>
              <a:t>2</a:t>
            </a:r>
            <a:r>
              <a:rPr dirty="0" sz="1600" spc="-5" b="1">
                <a:solidFill>
                  <a:srgbClr val="212121"/>
                </a:solidFill>
                <a:latin typeface="Arial"/>
                <a:cs typeface="Arial"/>
              </a:rPr>
              <a:t>7</a:t>
            </a:r>
            <a:r>
              <a:rPr dirty="0" sz="1600" spc="-15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%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에서</a:t>
            </a:r>
            <a:r>
              <a:rPr dirty="0" sz="1600" spc="-110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5" b="1">
                <a:solidFill>
                  <a:srgbClr val="212121"/>
                </a:solidFill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ts val="1735"/>
              </a:lnSpc>
            </a:pP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년</a:t>
            </a:r>
            <a:r>
              <a:rPr dirty="0" sz="1600" spc="-110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33%</a:t>
            </a:r>
            <a:r>
              <a:rPr dirty="0" sz="1600" spc="-20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로</a:t>
            </a:r>
            <a:r>
              <a:rPr dirty="0" sz="1600" spc="-110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증가했습니다</a:t>
            </a:r>
            <a:r>
              <a:rPr dirty="0" sz="1600" spc="-5" b="1">
                <a:solidFill>
                  <a:srgbClr val="212121"/>
                </a:solidFill>
                <a:latin typeface="Arial"/>
                <a:cs typeface="Arial"/>
              </a:rPr>
              <a:t>.</a:t>
            </a:r>
            <a:r>
              <a:rPr dirty="0" sz="1600" spc="70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 spc="10" b="1">
                <a:latin typeface="Trebuchet MS"/>
                <a:cs typeface="Trebuchet MS"/>
              </a:rPr>
              <a:t>(</a:t>
            </a:r>
            <a:r>
              <a:rPr dirty="0" sz="1600" spc="10" b="1">
                <a:latin typeface="HY그래픽M"/>
                <a:cs typeface="HY그래픽M"/>
              </a:rPr>
              <a:t>유럽은</a:t>
            </a:r>
            <a:r>
              <a:rPr dirty="0" sz="1600" spc="-80" b="1">
                <a:latin typeface="HY그래픽M"/>
                <a:cs typeface="HY그래픽M"/>
              </a:rPr>
              <a:t> </a:t>
            </a:r>
            <a:r>
              <a:rPr dirty="0" sz="1600" spc="-5" b="1">
                <a:latin typeface="Trebuchet MS"/>
                <a:cs typeface="Trebuchet MS"/>
              </a:rPr>
              <a:t>45%</a:t>
            </a:r>
            <a:r>
              <a:rPr dirty="0" sz="1600" spc="20" b="1">
                <a:latin typeface="Trebuchet MS"/>
                <a:cs typeface="Trebuchet MS"/>
              </a:rPr>
              <a:t> </a:t>
            </a:r>
            <a:r>
              <a:rPr dirty="0" sz="1600" spc="-5" b="1">
                <a:latin typeface="Trebuchet MS"/>
                <a:cs typeface="Trebuchet MS"/>
              </a:rPr>
              <a:t>-&gt;</a:t>
            </a:r>
            <a:r>
              <a:rPr dirty="0" sz="1600" spc="10" b="1">
                <a:latin typeface="Trebuchet MS"/>
                <a:cs typeface="Trebuchet MS"/>
              </a:rPr>
              <a:t> </a:t>
            </a:r>
            <a:r>
              <a:rPr dirty="0" sz="1600" spc="-5" b="1">
                <a:latin typeface="Trebuchet MS"/>
                <a:cs typeface="Trebuchet MS"/>
              </a:rPr>
              <a:t>56%,</a:t>
            </a:r>
            <a:r>
              <a:rPr dirty="0" sz="1600" spc="10" b="1">
                <a:latin typeface="Trebuchet MS"/>
                <a:cs typeface="Trebuchet MS"/>
              </a:rPr>
              <a:t> </a:t>
            </a:r>
            <a:r>
              <a:rPr dirty="0" sz="1600" spc="10" b="1">
                <a:latin typeface="HY그래픽M"/>
                <a:cs typeface="HY그래픽M"/>
              </a:rPr>
              <a:t>아시아는</a:t>
            </a:r>
            <a:r>
              <a:rPr dirty="0" sz="1600" spc="-75" b="1">
                <a:latin typeface="HY그래픽M"/>
                <a:cs typeface="HY그래픽M"/>
              </a:rPr>
              <a:t> </a:t>
            </a:r>
            <a:r>
              <a:rPr dirty="0" sz="1600" spc="-5" b="1">
                <a:latin typeface="Trebuchet MS"/>
                <a:cs typeface="Trebuchet MS"/>
              </a:rPr>
              <a:t>71%,</a:t>
            </a:r>
            <a:r>
              <a:rPr dirty="0" sz="1600" spc="10" b="1">
                <a:latin typeface="Trebuchet MS"/>
                <a:cs typeface="Trebuchet MS"/>
              </a:rPr>
              <a:t> </a:t>
            </a:r>
            <a:r>
              <a:rPr dirty="0" sz="1600" spc="10" b="1">
                <a:latin typeface="HY그래픽M"/>
                <a:cs typeface="HY그래픽M"/>
              </a:rPr>
              <a:t>글로벌은</a:t>
            </a:r>
            <a:r>
              <a:rPr dirty="0" sz="1600" spc="-80" b="1">
                <a:latin typeface="HY그래픽M"/>
                <a:cs typeface="HY그래픽M"/>
              </a:rPr>
              <a:t> </a:t>
            </a:r>
            <a:r>
              <a:rPr dirty="0" sz="1600" spc="-5" b="1">
                <a:latin typeface="Trebuchet MS"/>
                <a:cs typeface="Trebuchet MS"/>
              </a:rPr>
              <a:t>52%)</a:t>
            </a:r>
            <a:endParaRPr sz="16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조사에</a:t>
            </a:r>
            <a:r>
              <a:rPr dirty="0" sz="1600" spc="-110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참여한</a:t>
            </a:r>
            <a:r>
              <a:rPr dirty="0" sz="1600" spc="-95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투자가의</a:t>
            </a:r>
            <a:r>
              <a:rPr dirty="0" sz="1600" spc="-95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5" b="1">
                <a:solidFill>
                  <a:srgbClr val="212121"/>
                </a:solidFill>
                <a:latin typeface="Arial"/>
                <a:cs typeface="Arial"/>
              </a:rPr>
              <a:t>37</a:t>
            </a: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%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가</a:t>
            </a:r>
            <a:r>
              <a:rPr dirty="0" sz="1600" spc="-145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-80" b="1">
                <a:solidFill>
                  <a:srgbClr val="212121"/>
                </a:solidFill>
                <a:latin typeface="Arial"/>
                <a:cs typeface="Arial"/>
              </a:rPr>
              <a:t>b</a:t>
            </a:r>
            <a:r>
              <a:rPr dirty="0" sz="1600" spc="-75" b="1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dirty="0" sz="1600" spc="-80" b="1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dirty="0" sz="1600" spc="-80" b="1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dirty="0" sz="1600" spc="-130" b="1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dirty="0" sz="1600" spc="-55" b="1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dirty="0" sz="1600" spc="-90" b="1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dirty="0" sz="1600" spc="-40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에</a:t>
            </a:r>
            <a:r>
              <a:rPr dirty="0" sz="1600" spc="-5" b="1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dirty="0" sz="1600" spc="25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212121"/>
                </a:solidFill>
                <a:latin typeface="Arial"/>
                <a:cs typeface="Arial"/>
              </a:rPr>
              <a:t>20</a:t>
            </a: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%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가</a:t>
            </a:r>
            <a:r>
              <a:rPr dirty="0" sz="1600" spc="-145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10" b="1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dirty="0" sz="1600" spc="-80" b="1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dirty="0" sz="1600" spc="-80" b="1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dirty="0" sz="1600" spc="-60" b="1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dirty="0" sz="1600" spc="-35" b="1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z="1600" spc="-60" b="1">
                <a:solidFill>
                  <a:srgbClr val="212121"/>
                </a:solidFill>
                <a:latin typeface="Arial"/>
                <a:cs typeface="Arial"/>
              </a:rPr>
              <a:t>eu</a:t>
            </a:r>
            <a:r>
              <a:rPr dirty="0" sz="1600" spc="-85" b="1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dirty="0" sz="1600" spc="-20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에</a:t>
            </a:r>
            <a:r>
              <a:rPr dirty="0" sz="1600" spc="-110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투자했습니</a:t>
            </a:r>
            <a:r>
              <a:rPr dirty="0" sz="1600" spc="-10" b="1">
                <a:solidFill>
                  <a:srgbClr val="212121"/>
                </a:solidFill>
                <a:latin typeface="맑은 고딕"/>
                <a:cs typeface="맑은 고딕"/>
              </a:rPr>
              <a:t>다</a:t>
            </a:r>
            <a:r>
              <a:rPr dirty="0" sz="1600" spc="-5" b="1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355600" marR="121920" indent="-343535">
              <a:lnSpc>
                <a:spcPct val="80000"/>
              </a:lnSpc>
              <a:spcBef>
                <a:spcPts val="994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디지털</a:t>
            </a:r>
            <a:r>
              <a:rPr dirty="0" sz="1600" spc="-114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자산에</a:t>
            </a:r>
            <a:r>
              <a:rPr dirty="0" sz="1600" spc="-100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투자</a:t>
            </a:r>
            <a:r>
              <a:rPr dirty="0" sz="1600" spc="-110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할</a:t>
            </a:r>
            <a:r>
              <a:rPr dirty="0" sz="1600" spc="-114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계획</a:t>
            </a:r>
            <a:r>
              <a:rPr dirty="0" sz="1600" spc="-114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인</a:t>
            </a:r>
            <a:r>
              <a:rPr dirty="0" sz="1600" spc="-110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기관</a:t>
            </a:r>
            <a:r>
              <a:rPr dirty="0" sz="1600" spc="-114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투자자의</a:t>
            </a:r>
            <a:r>
              <a:rPr dirty="0" sz="1600" spc="-105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91</a:t>
            </a:r>
            <a:r>
              <a:rPr dirty="0" sz="1600" spc="-15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Arial"/>
                <a:cs typeface="Arial"/>
              </a:rPr>
              <a:t>%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는</a:t>
            </a:r>
            <a:r>
              <a:rPr dirty="0" sz="1600" spc="-114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Arial"/>
                <a:cs typeface="Arial"/>
              </a:rPr>
              <a:t>5</a:t>
            </a:r>
            <a:r>
              <a:rPr dirty="0" sz="1600" spc="-10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년</a:t>
            </a:r>
            <a:r>
              <a:rPr dirty="0" sz="1600" spc="-110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이내에</a:t>
            </a:r>
            <a:r>
              <a:rPr dirty="0" sz="1600" spc="-100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디지털</a:t>
            </a:r>
            <a:r>
              <a:rPr dirty="0" sz="1600" spc="-114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자산</a:t>
            </a:r>
            <a:r>
              <a:rPr dirty="0" sz="1600" spc="-110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에</a:t>
            </a:r>
            <a:r>
              <a:rPr dirty="0" sz="1600" spc="-114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투자할 </a:t>
            </a:r>
            <a:r>
              <a:rPr dirty="0" sz="1600" spc="-550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금액이</a:t>
            </a:r>
            <a:r>
              <a:rPr dirty="0" sz="1600" spc="-114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전체포트폴리오</a:t>
            </a:r>
            <a:r>
              <a:rPr dirty="0" sz="1600" spc="-85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금액의</a:t>
            </a:r>
            <a:r>
              <a:rPr dirty="0" sz="1600" spc="-100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0.5</a:t>
            </a:r>
            <a:r>
              <a:rPr dirty="0" sz="1600" spc="-20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Arial"/>
                <a:cs typeface="Arial"/>
              </a:rPr>
              <a:t>%</a:t>
            </a:r>
            <a:r>
              <a:rPr dirty="0" sz="1600" spc="5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이상</a:t>
            </a:r>
            <a:r>
              <a:rPr dirty="0" sz="1600" spc="-110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일</a:t>
            </a:r>
            <a:r>
              <a:rPr dirty="0" sz="1600" spc="-110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것으로</a:t>
            </a:r>
            <a:r>
              <a:rPr dirty="0" sz="1600" spc="-100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spc="-5" b="1">
                <a:solidFill>
                  <a:srgbClr val="212121"/>
                </a:solidFill>
                <a:latin typeface="맑은 고딕"/>
                <a:cs typeface="맑은 고딕"/>
              </a:rPr>
              <a:t>예상했습니다</a:t>
            </a:r>
            <a:r>
              <a:rPr dirty="0" sz="1600" spc="-95" b="1">
                <a:solidFill>
                  <a:srgbClr val="212121"/>
                </a:solidFill>
                <a:latin typeface="맑은 고딕"/>
                <a:cs typeface="맑은 고딕"/>
              </a:rPr>
              <a:t> </a:t>
            </a: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(2020</a:t>
            </a:r>
            <a:r>
              <a:rPr dirty="0" sz="1600" b="1">
                <a:solidFill>
                  <a:srgbClr val="212121"/>
                </a:solidFill>
                <a:latin typeface="맑은 고딕"/>
                <a:cs typeface="맑은 고딕"/>
              </a:rPr>
              <a:t>년</a:t>
            </a: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ts val="1730"/>
              </a:lnSpc>
              <a:spcBef>
                <a:spcPts val="650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600" spc="10" b="1">
                <a:latin typeface="HY그래픽M"/>
                <a:cs typeface="HY그래픽M"/>
              </a:rPr>
              <a:t>미국에서</a:t>
            </a:r>
            <a:r>
              <a:rPr dirty="0" sz="1600" spc="-130" b="1">
                <a:latin typeface="HY그래픽M"/>
                <a:cs typeface="HY그래픽M"/>
              </a:rPr>
              <a:t> </a:t>
            </a:r>
            <a:r>
              <a:rPr dirty="0" sz="1600" spc="-5" b="1">
                <a:latin typeface="Arial"/>
                <a:cs typeface="Arial"/>
              </a:rPr>
              <a:t>family</a:t>
            </a:r>
            <a:r>
              <a:rPr dirty="0" sz="1600" spc="2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office</a:t>
            </a:r>
            <a:r>
              <a:rPr dirty="0" sz="1600" spc="30" b="1">
                <a:latin typeface="Arial"/>
                <a:cs typeface="Arial"/>
              </a:rPr>
              <a:t> </a:t>
            </a:r>
            <a:r>
              <a:rPr dirty="0" sz="1600" spc="25" b="1">
                <a:latin typeface="HY그래픽M"/>
                <a:cs typeface="HY그래픽M"/>
              </a:rPr>
              <a:t>의</a:t>
            </a:r>
            <a:r>
              <a:rPr dirty="0" sz="1600" spc="-90" b="1">
                <a:latin typeface="HY그래픽M"/>
                <a:cs typeface="HY그래픽M"/>
              </a:rPr>
              <a:t> </a:t>
            </a:r>
            <a:r>
              <a:rPr dirty="0" sz="1600" spc="-15" b="1">
                <a:latin typeface="Arial"/>
                <a:cs typeface="Arial"/>
              </a:rPr>
              <a:t>47%,</a:t>
            </a:r>
            <a:r>
              <a:rPr dirty="0" sz="1600" spc="6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financial</a:t>
            </a:r>
            <a:r>
              <a:rPr dirty="0" sz="1600" spc="4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advisors</a:t>
            </a:r>
            <a:r>
              <a:rPr dirty="0" sz="1600" spc="55" b="1">
                <a:latin typeface="Arial"/>
                <a:cs typeface="Arial"/>
              </a:rPr>
              <a:t> </a:t>
            </a:r>
            <a:r>
              <a:rPr dirty="0" sz="1600" spc="25" b="1">
                <a:latin typeface="HY그래픽M"/>
                <a:cs typeface="HY그래픽M"/>
              </a:rPr>
              <a:t>의</a:t>
            </a:r>
            <a:r>
              <a:rPr dirty="0" sz="1600" spc="-90" b="1">
                <a:latin typeface="HY그래픽M"/>
                <a:cs typeface="HY그래픽M"/>
              </a:rPr>
              <a:t> </a:t>
            </a:r>
            <a:r>
              <a:rPr dirty="0" sz="1600" spc="-15" b="1">
                <a:latin typeface="Arial"/>
                <a:cs typeface="Arial"/>
              </a:rPr>
              <a:t>43%,</a:t>
            </a:r>
            <a:r>
              <a:rPr dirty="0" sz="1600" spc="65" b="1">
                <a:latin typeface="Arial"/>
                <a:cs typeface="Arial"/>
              </a:rPr>
              <a:t> </a:t>
            </a:r>
            <a:r>
              <a:rPr dirty="0" sz="1600" spc="15" b="1">
                <a:latin typeface="HY그래픽M"/>
                <a:cs typeface="HY그래픽M"/>
              </a:rPr>
              <a:t>정통</a:t>
            </a:r>
            <a:r>
              <a:rPr dirty="0" sz="1600" spc="-105" b="1">
                <a:latin typeface="HY그래픽M"/>
                <a:cs typeface="HY그래픽M"/>
              </a:rPr>
              <a:t> </a:t>
            </a:r>
            <a:r>
              <a:rPr dirty="0" sz="1600" spc="-10" b="1">
                <a:latin typeface="Arial"/>
                <a:cs typeface="Arial"/>
              </a:rPr>
              <a:t>hedge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funds</a:t>
            </a:r>
            <a:r>
              <a:rPr dirty="0" sz="1600" spc="25" b="1">
                <a:latin typeface="Arial"/>
                <a:cs typeface="Arial"/>
              </a:rPr>
              <a:t> </a:t>
            </a:r>
            <a:r>
              <a:rPr dirty="0" sz="1600" spc="25" b="1">
                <a:latin typeface="HY그래픽M"/>
                <a:cs typeface="HY그래픽M"/>
              </a:rPr>
              <a:t>의</a:t>
            </a:r>
            <a:r>
              <a:rPr dirty="0" sz="1600" spc="-95" b="1">
                <a:latin typeface="HY그래픽M"/>
                <a:cs typeface="HY그래픽M"/>
              </a:rPr>
              <a:t> </a:t>
            </a:r>
            <a:r>
              <a:rPr dirty="0" sz="1600" spc="-10" b="1">
                <a:latin typeface="Arial"/>
                <a:cs typeface="Arial"/>
              </a:rPr>
              <a:t>13%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ts val="1730"/>
              </a:lnSpc>
            </a:pPr>
            <a:r>
              <a:rPr dirty="0" sz="1600" spc="25" b="1">
                <a:latin typeface="HY그래픽M"/>
                <a:cs typeface="HY그래픽M"/>
              </a:rPr>
              <a:t>가</a:t>
            </a:r>
            <a:r>
              <a:rPr dirty="0" sz="1600" spc="-95" b="1">
                <a:latin typeface="HY그래픽M"/>
                <a:cs typeface="HY그래픽M"/>
              </a:rPr>
              <a:t> </a:t>
            </a:r>
            <a:r>
              <a:rPr dirty="0" sz="1600" spc="10" b="1">
                <a:latin typeface="HY그래픽M"/>
                <a:cs typeface="HY그래픽M"/>
              </a:rPr>
              <a:t>디지</a:t>
            </a:r>
            <a:r>
              <a:rPr dirty="0" sz="1600" spc="25" b="1">
                <a:latin typeface="HY그래픽M"/>
                <a:cs typeface="HY그래픽M"/>
              </a:rPr>
              <a:t>털</a:t>
            </a:r>
            <a:r>
              <a:rPr dirty="0" sz="1600" spc="-120" b="1">
                <a:latin typeface="HY그래픽M"/>
                <a:cs typeface="HY그래픽M"/>
              </a:rPr>
              <a:t> </a:t>
            </a:r>
            <a:r>
              <a:rPr dirty="0" sz="1600" spc="10" b="1">
                <a:latin typeface="HY그래픽M"/>
                <a:cs typeface="HY그래픽M"/>
              </a:rPr>
              <a:t>자산</a:t>
            </a:r>
            <a:r>
              <a:rPr dirty="0" sz="1600" spc="25" b="1">
                <a:latin typeface="HY그래픽M"/>
                <a:cs typeface="HY그래픽M"/>
              </a:rPr>
              <a:t>에</a:t>
            </a:r>
            <a:r>
              <a:rPr dirty="0" sz="1600" spc="-120" b="1">
                <a:latin typeface="HY그래픽M"/>
                <a:cs typeface="HY그래픽M"/>
              </a:rPr>
              <a:t> </a:t>
            </a:r>
            <a:r>
              <a:rPr dirty="0" sz="1600" spc="10" b="1">
                <a:latin typeface="HY그래픽M"/>
                <a:cs typeface="HY그래픽M"/>
              </a:rPr>
              <a:t>투자하</a:t>
            </a:r>
            <a:r>
              <a:rPr dirty="0" sz="1600" spc="25" b="1">
                <a:latin typeface="HY그래픽M"/>
                <a:cs typeface="HY그래픽M"/>
              </a:rPr>
              <a:t>고</a:t>
            </a:r>
            <a:r>
              <a:rPr dirty="0" sz="1600" spc="-120" b="1">
                <a:latin typeface="HY그래픽M"/>
                <a:cs typeface="HY그래픽M"/>
              </a:rPr>
              <a:t> </a:t>
            </a:r>
            <a:r>
              <a:rPr dirty="0" sz="1600" spc="10" b="1">
                <a:latin typeface="HY그래픽M"/>
                <a:cs typeface="HY그래픽M"/>
              </a:rPr>
              <a:t>있습니</a:t>
            </a:r>
            <a:r>
              <a:rPr dirty="0" sz="1600" spc="25" b="1">
                <a:latin typeface="HY그래픽M"/>
                <a:cs typeface="HY그래픽M"/>
              </a:rPr>
              <a:t>다</a:t>
            </a:r>
            <a:endParaRPr sz="1600">
              <a:latin typeface="HY그래픽M"/>
              <a:cs typeface="HY그래픽M"/>
            </a:endParaRPr>
          </a:p>
          <a:p>
            <a:pPr>
              <a:lnSpc>
                <a:spcPct val="100000"/>
              </a:lnSpc>
            </a:pPr>
            <a:endParaRPr sz="1600">
              <a:latin typeface="HY그래픽M"/>
              <a:cs typeface="HY그래픽M"/>
            </a:endParaRPr>
          </a:p>
          <a:p>
            <a:pPr marL="355600" indent="-342900">
              <a:lnSpc>
                <a:spcPct val="100000"/>
              </a:lnSpc>
              <a:spcBef>
                <a:spcPts val="1100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600" spc="25" b="1">
                <a:solidFill>
                  <a:srgbClr val="404040"/>
                </a:solidFill>
                <a:latin typeface="HY그래픽M"/>
                <a:cs typeface="HY그래픽M"/>
              </a:rPr>
              <a:t>왜</a:t>
            </a:r>
            <a:r>
              <a:rPr dirty="0" sz="1600" spc="-75" b="1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600" spc="15" b="1">
                <a:solidFill>
                  <a:srgbClr val="404040"/>
                </a:solidFill>
                <a:latin typeface="HY그래픽M"/>
                <a:cs typeface="HY그래픽M"/>
              </a:rPr>
              <a:t>디지털</a:t>
            </a:r>
            <a:r>
              <a:rPr dirty="0" sz="1600" spc="-95" b="1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600" spc="15" b="1">
                <a:solidFill>
                  <a:srgbClr val="404040"/>
                </a:solidFill>
                <a:latin typeface="HY그래픽M"/>
                <a:cs typeface="HY그래픽M"/>
              </a:rPr>
              <a:t>자산에</a:t>
            </a:r>
            <a:r>
              <a:rPr dirty="0" sz="1600" spc="-85" b="1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600" spc="10" b="1">
                <a:solidFill>
                  <a:srgbClr val="404040"/>
                </a:solidFill>
                <a:latin typeface="HY그래픽M"/>
                <a:cs typeface="HY그래픽M"/>
              </a:rPr>
              <a:t>투자하는가</a:t>
            </a:r>
            <a:r>
              <a:rPr dirty="0" sz="1600" spc="-85" b="1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600" spc="-5" b="1">
                <a:solidFill>
                  <a:srgbClr val="404040"/>
                </a:solidFill>
                <a:latin typeface="Trebuchet MS"/>
                <a:cs typeface="Trebuchet MS"/>
              </a:rPr>
              <a:t>?</a:t>
            </a:r>
            <a:endParaRPr sz="1600">
              <a:latin typeface="Trebuchet MS"/>
              <a:cs typeface="Trebuchet MS"/>
            </a:endParaRPr>
          </a:p>
          <a:p>
            <a:pPr lvl="1" marL="756285" indent="-287020">
              <a:lnSpc>
                <a:spcPct val="100000"/>
              </a:lnSpc>
              <a:spcBef>
                <a:spcPts val="615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756285" algn="l"/>
                <a:tab pos="756920" algn="l"/>
              </a:tabLst>
            </a:pPr>
            <a:r>
              <a:rPr dirty="0" sz="1600" spc="15" b="1">
                <a:solidFill>
                  <a:srgbClr val="404040"/>
                </a:solidFill>
                <a:latin typeface="HY그래픽M"/>
                <a:cs typeface="HY그래픽M"/>
              </a:rPr>
              <a:t>다른</a:t>
            </a:r>
            <a:r>
              <a:rPr dirty="0" sz="1600" spc="-80" b="1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600" spc="15" b="1">
                <a:solidFill>
                  <a:srgbClr val="404040"/>
                </a:solidFill>
                <a:latin typeface="HY그래픽M"/>
                <a:cs typeface="HY그래픽M"/>
              </a:rPr>
              <a:t>투자</a:t>
            </a:r>
            <a:r>
              <a:rPr dirty="0" sz="1600" spc="-80" b="1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600" spc="10" b="1">
                <a:solidFill>
                  <a:srgbClr val="404040"/>
                </a:solidFill>
                <a:latin typeface="HY그래픽M"/>
                <a:cs typeface="HY그래픽M"/>
              </a:rPr>
              <a:t>자산과의</a:t>
            </a:r>
            <a:r>
              <a:rPr dirty="0" sz="1600" spc="-90" b="1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600" spc="15" b="1">
                <a:solidFill>
                  <a:srgbClr val="404040"/>
                </a:solidFill>
                <a:latin typeface="HY그래픽M"/>
                <a:cs typeface="HY그래픽M"/>
              </a:rPr>
              <a:t>낮은</a:t>
            </a:r>
            <a:r>
              <a:rPr dirty="0" sz="1600" spc="-75" b="1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600" spc="10" b="1">
                <a:solidFill>
                  <a:srgbClr val="404040"/>
                </a:solidFill>
                <a:latin typeface="HY그래픽M"/>
                <a:cs typeface="HY그래픽M"/>
              </a:rPr>
              <a:t>상관관계</a:t>
            </a:r>
            <a:endParaRPr sz="1600">
              <a:latin typeface="HY그래픽M"/>
              <a:cs typeface="HY그래픽M"/>
            </a:endParaRPr>
          </a:p>
          <a:p>
            <a:pPr lvl="1" marL="756285" indent="-287020">
              <a:lnSpc>
                <a:spcPct val="100000"/>
              </a:lnSpc>
              <a:spcBef>
                <a:spcPts val="625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756285" algn="l"/>
                <a:tab pos="756920" algn="l"/>
              </a:tabLst>
            </a:pPr>
            <a:r>
              <a:rPr dirty="0" sz="1600" spc="10" b="1">
                <a:solidFill>
                  <a:srgbClr val="404040"/>
                </a:solidFill>
                <a:latin typeface="HY그래픽M"/>
                <a:cs typeface="HY그래픽M"/>
              </a:rPr>
              <a:t>혁신적인</a:t>
            </a:r>
            <a:r>
              <a:rPr dirty="0" sz="1600" spc="-95" b="1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600" spc="15" b="1">
                <a:solidFill>
                  <a:srgbClr val="404040"/>
                </a:solidFill>
                <a:latin typeface="HY그래픽M"/>
                <a:cs typeface="HY그래픽M"/>
              </a:rPr>
              <a:t>기술에</a:t>
            </a:r>
            <a:r>
              <a:rPr dirty="0" sz="1600" spc="-90" b="1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600" spc="15" b="1">
                <a:solidFill>
                  <a:srgbClr val="404040"/>
                </a:solidFill>
                <a:latin typeface="HY그래픽M"/>
                <a:cs typeface="HY그래픽M"/>
              </a:rPr>
              <a:t>대한</a:t>
            </a:r>
            <a:r>
              <a:rPr dirty="0" sz="1600" spc="-85" b="1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600" spc="15" b="1">
                <a:solidFill>
                  <a:srgbClr val="404040"/>
                </a:solidFill>
                <a:latin typeface="HY그래픽M"/>
                <a:cs typeface="HY그래픽M"/>
              </a:rPr>
              <a:t>투자</a:t>
            </a:r>
            <a:r>
              <a:rPr dirty="0" sz="1600" spc="-80" b="1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600" spc="15" b="1">
                <a:solidFill>
                  <a:srgbClr val="404040"/>
                </a:solidFill>
                <a:latin typeface="HY그래픽M"/>
                <a:cs typeface="HY그래픽M"/>
              </a:rPr>
              <a:t>관심</a:t>
            </a:r>
            <a:endParaRPr sz="1600">
              <a:latin typeface="HY그래픽M"/>
              <a:cs typeface="HY그래픽M"/>
            </a:endParaRPr>
          </a:p>
          <a:p>
            <a:pPr lvl="1" marL="756285" indent="-287020">
              <a:lnSpc>
                <a:spcPct val="100000"/>
              </a:lnSpc>
              <a:spcBef>
                <a:spcPts val="610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756285" algn="l"/>
                <a:tab pos="756920" algn="l"/>
              </a:tabLst>
            </a:pPr>
            <a:r>
              <a:rPr dirty="0" sz="1600" spc="15" b="1">
                <a:solidFill>
                  <a:srgbClr val="404040"/>
                </a:solidFill>
                <a:latin typeface="HY그래픽M"/>
                <a:cs typeface="HY그래픽M"/>
              </a:rPr>
              <a:t>높은</a:t>
            </a:r>
            <a:r>
              <a:rPr dirty="0" sz="1600" spc="-90" b="1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600" spc="10" b="1">
                <a:solidFill>
                  <a:srgbClr val="404040"/>
                </a:solidFill>
                <a:latin typeface="HY그래픽M"/>
                <a:cs typeface="HY그래픽M"/>
              </a:rPr>
              <a:t>수익률에</a:t>
            </a:r>
            <a:r>
              <a:rPr dirty="0" sz="1600" spc="-90" b="1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600" spc="15" b="1">
                <a:solidFill>
                  <a:srgbClr val="404040"/>
                </a:solidFill>
                <a:latin typeface="HY그래픽M"/>
                <a:cs typeface="HY그래픽M"/>
              </a:rPr>
              <a:t>대한</a:t>
            </a:r>
            <a:r>
              <a:rPr dirty="0" sz="1600" spc="-90" b="1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600" spc="15" b="1">
                <a:solidFill>
                  <a:srgbClr val="404040"/>
                </a:solidFill>
                <a:latin typeface="HY그래픽M"/>
                <a:cs typeface="HY그래픽M"/>
              </a:rPr>
              <a:t>기대</a:t>
            </a:r>
            <a:endParaRPr sz="1600">
              <a:latin typeface="HY그래픽M"/>
              <a:cs typeface="HY그래픽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03644"/>
            <a:ext cx="1905" cy="250190"/>
          </a:xfrm>
          <a:custGeom>
            <a:avLst/>
            <a:gdLst/>
            <a:ahLst/>
            <a:cxnLst/>
            <a:rect l="l" t="t" r="r" b="b"/>
            <a:pathLst>
              <a:path w="1905" h="250190">
                <a:moveTo>
                  <a:pt x="1524" y="0"/>
                </a:moveTo>
                <a:lnTo>
                  <a:pt x="0" y="0"/>
                </a:lnTo>
                <a:lnTo>
                  <a:pt x="0" y="249936"/>
                </a:lnTo>
                <a:lnTo>
                  <a:pt x="1524" y="249936"/>
                </a:lnTo>
                <a:lnTo>
                  <a:pt x="1524" y="0"/>
                </a:lnTo>
                <a:close/>
              </a:path>
            </a:pathLst>
          </a:custGeom>
          <a:solidFill>
            <a:srgbClr val="F8F8F9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4154" y="996188"/>
            <a:ext cx="761873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/>
              <a:t>NFT</a:t>
            </a:r>
            <a:r>
              <a:rPr dirty="0" sz="3200" spc="-80"/>
              <a:t> </a:t>
            </a:r>
            <a:r>
              <a:rPr dirty="0" sz="3200"/>
              <a:t>(Non-fungible</a:t>
            </a:r>
            <a:r>
              <a:rPr dirty="0" sz="3200" spc="-70"/>
              <a:t> Token)</a:t>
            </a:r>
            <a:r>
              <a:rPr dirty="0" sz="3200" spc="-40"/>
              <a:t> </a:t>
            </a:r>
            <a:r>
              <a:rPr dirty="0" sz="3200">
                <a:latin typeface="맑은 고딕"/>
                <a:cs typeface="맑은 고딕"/>
              </a:rPr>
              <a:t>대체불가능토큰</a:t>
            </a:r>
            <a:endParaRPr sz="3200">
              <a:latin typeface="맑은 고딕"/>
              <a:cs typeface="맑은 고딕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4154" y="2104135"/>
            <a:ext cx="8910955" cy="3396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5600" algn="l"/>
              </a:tabLst>
            </a:pP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블록체인</a:t>
            </a:r>
            <a:r>
              <a:rPr dirty="0" sz="1800" spc="-3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상에서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유통되는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토큰의</a:t>
            </a:r>
            <a:r>
              <a:rPr dirty="0" sz="1800" spc="-3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한</a:t>
            </a:r>
            <a:r>
              <a:rPr dirty="0" sz="1800" spc="-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종류로</a:t>
            </a:r>
            <a:r>
              <a:rPr dirty="0" sz="1800" spc="-3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각</a:t>
            </a:r>
            <a:r>
              <a:rPr dirty="0" sz="1800" spc="-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토큰마다</a:t>
            </a:r>
            <a:r>
              <a:rPr dirty="0" sz="1800" spc="-3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고유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값을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가지고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있어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다른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토큰 </a:t>
            </a:r>
            <a:r>
              <a:rPr dirty="0" sz="1800" spc="-49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으로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대체가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불가능한</a:t>
            </a:r>
            <a:r>
              <a:rPr dirty="0" sz="1800" spc="-1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토큰을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말한다.</a:t>
            </a:r>
            <a:endParaRPr sz="1800">
              <a:latin typeface="나눔고딕"/>
              <a:cs typeface="나눔고딕"/>
            </a:endParaRPr>
          </a:p>
          <a:p>
            <a:pPr algn="just" marL="354330" marR="29845" indent="-342265">
              <a:lnSpc>
                <a:spcPct val="100000"/>
              </a:lnSpc>
              <a:spcBef>
                <a:spcPts val="100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5600" algn="l"/>
              </a:tabLst>
            </a:pPr>
            <a:r>
              <a:rPr dirty="0" sz="1800" spc="-5">
                <a:solidFill>
                  <a:srgbClr val="333333"/>
                </a:solidFill>
                <a:latin typeface="나눔고딕"/>
                <a:cs typeface="나눔고딕"/>
              </a:rPr>
              <a:t>NFT는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각각의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토큰이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모두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다르며</a:t>
            </a:r>
            <a:r>
              <a:rPr dirty="0" sz="1800" spc="-3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가치도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저마다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다르기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때문에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가격도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다르게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매길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수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있 </a:t>
            </a:r>
            <a:r>
              <a:rPr dirty="0" sz="1800" spc="-49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다.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나눔고딕"/>
                <a:cs typeface="나눔고딕"/>
              </a:rPr>
              <a:t>진위(</a:t>
            </a:r>
            <a:r>
              <a:rPr dirty="0" sz="1800">
                <a:solidFill>
                  <a:srgbClr val="333333"/>
                </a:solidFill>
                <a:latin typeface="바탕"/>
                <a:cs typeface="바탕"/>
              </a:rPr>
              <a:t>眞僞</a:t>
            </a:r>
            <a:r>
              <a:rPr dirty="0" sz="1800" spc="-5">
                <a:solidFill>
                  <a:srgbClr val="333333"/>
                </a:solidFill>
                <a:latin typeface="나눔고딕"/>
                <a:cs typeface="나눔고딕"/>
              </a:rPr>
              <a:t>)와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소유권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입증이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중요한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그림,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음악,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영상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등의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콘텐츠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분야에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이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기술을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적 </a:t>
            </a:r>
            <a:r>
              <a:rPr dirty="0" sz="1800" spc="-49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용시킬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수</a:t>
            </a:r>
            <a:r>
              <a:rPr dirty="0" sz="1800" spc="-1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있다.</a:t>
            </a:r>
            <a:endParaRPr sz="1800">
              <a:latin typeface="나눔고딕"/>
              <a:cs typeface="나눔고딕"/>
            </a:endParaRPr>
          </a:p>
          <a:p>
            <a:pPr algn="just"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5600" algn="l"/>
              </a:tabLst>
            </a:pP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블록체인</a:t>
            </a:r>
            <a:r>
              <a:rPr dirty="0" sz="1800" spc="-3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기술로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자산에</a:t>
            </a:r>
            <a:r>
              <a:rPr dirty="0" sz="1800" spc="-3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일련번호를</a:t>
            </a:r>
            <a:r>
              <a:rPr dirty="0" sz="1800" spc="-3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부여해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복제,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위변조를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막을</a:t>
            </a:r>
            <a:r>
              <a:rPr dirty="0" sz="1800" spc="-3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수</a:t>
            </a:r>
            <a:r>
              <a:rPr dirty="0" sz="1800" spc="-1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있다.</a:t>
            </a:r>
            <a:endParaRPr sz="1800">
              <a:latin typeface="나눔고딕"/>
              <a:cs typeface="나눔고딕"/>
            </a:endParaRPr>
          </a:p>
          <a:p>
            <a:pPr algn="just" marL="355600" marR="38100" indent="-342900">
              <a:lnSpc>
                <a:spcPct val="106100"/>
              </a:lnSpc>
              <a:spcBef>
                <a:spcPts val="73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5600" algn="l"/>
              </a:tabLst>
            </a:pP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디파이와</a:t>
            </a:r>
            <a:r>
              <a:rPr dirty="0" sz="1800" spc="-1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나눔고딕"/>
                <a:cs typeface="나눔고딕"/>
              </a:rPr>
              <a:t>N</a:t>
            </a:r>
            <a:r>
              <a:rPr dirty="0" sz="1800" spc="-10">
                <a:solidFill>
                  <a:srgbClr val="333333"/>
                </a:solidFill>
                <a:latin typeface="나눔고딕"/>
                <a:cs typeface="나눔고딕"/>
              </a:rPr>
              <a:t>F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T가</a:t>
            </a:r>
            <a:r>
              <a:rPr dirty="0" sz="1800" spc="-1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성장할수록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코인의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거래량과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쓰임새도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늘어나는</a:t>
            </a:r>
            <a:r>
              <a:rPr dirty="0" sz="1800" spc="-1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만큼</a:t>
            </a:r>
            <a:r>
              <a:rPr dirty="0" sz="1800" spc="-1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암호화폐산업의</a:t>
            </a:r>
            <a:r>
              <a:rPr dirty="0" sz="1800" spc="-4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‘파 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이’를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키우는</a:t>
            </a:r>
            <a:r>
              <a:rPr dirty="0" sz="1800" spc="-1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데</a:t>
            </a:r>
            <a:r>
              <a:rPr dirty="0" sz="1800" spc="-1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기여할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것이란</a:t>
            </a:r>
            <a:r>
              <a:rPr dirty="0" sz="1800" spc="-1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전망이</a:t>
            </a:r>
            <a:r>
              <a:rPr dirty="0" sz="1800" spc="-1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나온다.</a:t>
            </a:r>
            <a:endParaRPr sz="1800">
              <a:latin typeface="나눔고딕"/>
              <a:cs typeface="나눔고딕"/>
            </a:endParaRPr>
          </a:p>
          <a:p>
            <a:pPr>
              <a:lnSpc>
                <a:spcPct val="100000"/>
              </a:lnSpc>
            </a:pPr>
            <a:endParaRPr sz="2550">
              <a:latin typeface="나눔고딕"/>
              <a:cs typeface="나눔고딕"/>
            </a:endParaRPr>
          </a:p>
          <a:p>
            <a:pPr marL="12700">
              <a:lnSpc>
                <a:spcPct val="100000"/>
              </a:lnSpc>
            </a:pPr>
            <a:r>
              <a:rPr dirty="0" sz="1800" spc="15" b="1">
                <a:latin typeface="돋움"/>
                <a:cs typeface="돋움"/>
              </a:rPr>
              <a:t>[네이버</a:t>
            </a:r>
            <a:r>
              <a:rPr dirty="0" sz="1800" spc="-85" b="1">
                <a:latin typeface="돋움"/>
                <a:cs typeface="돋움"/>
              </a:rPr>
              <a:t> </a:t>
            </a:r>
            <a:r>
              <a:rPr dirty="0" sz="1800" b="1">
                <a:latin typeface="돋움"/>
                <a:cs typeface="돋움"/>
              </a:rPr>
              <a:t>지식백과]</a:t>
            </a:r>
            <a:r>
              <a:rPr dirty="0" sz="1800" spc="-40" b="1">
                <a:latin typeface="돋움"/>
                <a:cs typeface="돋움"/>
              </a:rPr>
              <a:t> </a:t>
            </a:r>
            <a:r>
              <a:rPr dirty="0" u="sng" sz="18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돋움"/>
                <a:cs typeface="돋움"/>
                <a:hlinkClick r:id="rId2"/>
              </a:rPr>
              <a:t>대체</a:t>
            </a:r>
            <a:r>
              <a:rPr dirty="0" u="sng" sz="1800" spc="-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돋움"/>
                <a:cs typeface="돋움"/>
                <a:hlinkClick r:id="rId2"/>
              </a:rPr>
              <a:t> </a:t>
            </a:r>
            <a:r>
              <a:rPr dirty="0" u="sng" sz="18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돋움"/>
                <a:cs typeface="돋움"/>
                <a:hlinkClick r:id="rId2"/>
              </a:rPr>
              <a:t>불가능</a:t>
            </a:r>
            <a:r>
              <a:rPr dirty="0" u="sng" sz="1800" spc="-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돋움"/>
                <a:cs typeface="돋움"/>
                <a:hlinkClick r:id="rId2"/>
              </a:rPr>
              <a:t> </a:t>
            </a:r>
            <a:r>
              <a:rPr dirty="0" u="sng" sz="18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돋움"/>
                <a:cs typeface="돋움"/>
                <a:hlinkClick r:id="rId2"/>
              </a:rPr>
              <a:t>토큰</a:t>
            </a:r>
            <a:r>
              <a:rPr dirty="0" sz="1800" spc="-10">
                <a:solidFill>
                  <a:srgbClr val="99C93B"/>
                </a:solidFill>
                <a:latin typeface="돋움"/>
                <a:cs typeface="돋움"/>
                <a:hlinkClick r:id="rId2"/>
              </a:rPr>
              <a:t> </a:t>
            </a:r>
            <a:r>
              <a:rPr dirty="0" sz="1800" spc="-5">
                <a:latin typeface="돋움"/>
                <a:cs typeface="돋움"/>
              </a:rPr>
              <a:t>[non-fungible</a:t>
            </a:r>
            <a:r>
              <a:rPr dirty="0" sz="1800">
                <a:latin typeface="돋움"/>
                <a:cs typeface="돋움"/>
              </a:rPr>
              <a:t> </a:t>
            </a:r>
            <a:r>
              <a:rPr dirty="0" sz="1800" spc="-5">
                <a:latin typeface="돋움"/>
                <a:cs typeface="돋움"/>
              </a:rPr>
              <a:t>token]</a:t>
            </a:r>
            <a:r>
              <a:rPr dirty="0" sz="1800" spc="-15">
                <a:latin typeface="돋움"/>
                <a:cs typeface="돋움"/>
              </a:rPr>
              <a:t> </a:t>
            </a:r>
            <a:r>
              <a:rPr dirty="0" sz="1800" spc="-5">
                <a:latin typeface="돋움"/>
                <a:cs typeface="돋움"/>
              </a:rPr>
              <a:t>(한경</a:t>
            </a:r>
            <a:r>
              <a:rPr dirty="0" sz="1800" spc="5">
                <a:latin typeface="돋움"/>
                <a:cs typeface="돋움"/>
              </a:rPr>
              <a:t> </a:t>
            </a:r>
            <a:r>
              <a:rPr dirty="0" sz="1800">
                <a:latin typeface="돋움"/>
                <a:cs typeface="돋움"/>
              </a:rPr>
              <a:t>경제용어사전)</a:t>
            </a:r>
            <a:endParaRPr sz="1800">
              <a:latin typeface="돋움"/>
              <a:cs typeface="돋움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3194" y="980947"/>
            <a:ext cx="747204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DeFi</a:t>
            </a:r>
            <a:r>
              <a:rPr dirty="0" spc="-15"/>
              <a:t> </a:t>
            </a:r>
            <a:r>
              <a:rPr dirty="0" spc="-5"/>
              <a:t>(Decentralized</a:t>
            </a:r>
            <a:r>
              <a:rPr dirty="0" spc="-30"/>
              <a:t> </a:t>
            </a:r>
            <a:r>
              <a:rPr dirty="0"/>
              <a:t>Finance)</a:t>
            </a:r>
            <a:r>
              <a:rPr dirty="0" spc="-40"/>
              <a:t> </a:t>
            </a:r>
            <a:r>
              <a:rPr dirty="0">
                <a:latin typeface="맑은 고딕"/>
                <a:cs typeface="맑은 고딕"/>
              </a:rPr>
              <a:t>디파이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4" y="2211896"/>
            <a:ext cx="8291830" cy="34499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333333"/>
                </a:solidFill>
                <a:latin typeface="나눔고딕"/>
                <a:cs typeface="나눔고딕"/>
              </a:rPr>
              <a:t>블록체인</a:t>
            </a:r>
            <a:r>
              <a:rPr dirty="0" sz="2400" spc="-4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2400">
                <a:solidFill>
                  <a:srgbClr val="333333"/>
                </a:solidFill>
                <a:latin typeface="나눔고딕"/>
                <a:cs typeface="나눔고딕"/>
              </a:rPr>
              <a:t>기술을</a:t>
            </a:r>
            <a:r>
              <a:rPr dirty="0" sz="24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2400">
                <a:solidFill>
                  <a:srgbClr val="333333"/>
                </a:solidFill>
                <a:latin typeface="나눔고딕"/>
                <a:cs typeface="나눔고딕"/>
              </a:rPr>
              <a:t>바탕으로</a:t>
            </a:r>
            <a:r>
              <a:rPr dirty="0" sz="2400" spc="-4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2400">
                <a:solidFill>
                  <a:srgbClr val="333333"/>
                </a:solidFill>
                <a:latin typeface="나눔고딕"/>
                <a:cs typeface="나눔고딕"/>
              </a:rPr>
              <a:t>한</a:t>
            </a:r>
            <a:r>
              <a:rPr dirty="0" sz="2400" spc="-1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2400">
                <a:solidFill>
                  <a:srgbClr val="333333"/>
                </a:solidFill>
                <a:latin typeface="나눔고딕"/>
                <a:cs typeface="나눔고딕"/>
              </a:rPr>
              <a:t>탈중앙화</a:t>
            </a:r>
            <a:r>
              <a:rPr dirty="0" sz="2400" spc="-3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2400">
                <a:solidFill>
                  <a:srgbClr val="333333"/>
                </a:solidFill>
                <a:latin typeface="나눔고딕"/>
                <a:cs typeface="나눔고딕"/>
              </a:rPr>
              <a:t>금융을</a:t>
            </a:r>
            <a:r>
              <a:rPr dirty="0" sz="24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2400">
                <a:solidFill>
                  <a:srgbClr val="333333"/>
                </a:solidFill>
                <a:latin typeface="나눔고딕"/>
                <a:cs typeface="나눔고딕"/>
              </a:rPr>
              <a:t>말한다.</a:t>
            </a:r>
            <a:endParaRPr sz="2400">
              <a:latin typeface="나눔고딕"/>
              <a:cs typeface="나눔고딕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0C225"/>
              </a:buClr>
              <a:buFont typeface="Wingdings 3"/>
              <a:buChar char=""/>
            </a:pPr>
            <a:endParaRPr sz="3000">
              <a:latin typeface="나눔고딕"/>
              <a:cs typeface="나눔고딕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333333"/>
                </a:solidFill>
                <a:latin typeface="나눔고딕"/>
                <a:cs typeface="나눔고딕"/>
              </a:rPr>
              <a:t>금융회사를 끼지 않고 결제, 송금, 예금, 대출, 투자 등 모든 금 </a:t>
            </a:r>
            <a:r>
              <a:rPr dirty="0" sz="2400" spc="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2400">
                <a:solidFill>
                  <a:srgbClr val="333333"/>
                </a:solidFill>
                <a:latin typeface="나눔고딕"/>
                <a:cs typeface="나눔고딕"/>
              </a:rPr>
              <a:t>융거래를</a:t>
            </a:r>
            <a:r>
              <a:rPr dirty="0" sz="2400" spc="-4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2400">
                <a:solidFill>
                  <a:srgbClr val="333333"/>
                </a:solidFill>
                <a:latin typeface="나눔고딕"/>
                <a:cs typeface="나눔고딕"/>
              </a:rPr>
              <a:t>가능하게</a:t>
            </a:r>
            <a:r>
              <a:rPr dirty="0" sz="24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2400">
                <a:solidFill>
                  <a:srgbClr val="333333"/>
                </a:solidFill>
                <a:latin typeface="나눔고딕"/>
                <a:cs typeface="나눔고딕"/>
              </a:rPr>
              <a:t>하는</a:t>
            </a:r>
            <a:r>
              <a:rPr dirty="0" sz="24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2400">
                <a:solidFill>
                  <a:srgbClr val="333333"/>
                </a:solidFill>
                <a:latin typeface="나눔고딕"/>
                <a:cs typeface="나눔고딕"/>
              </a:rPr>
              <a:t>게</a:t>
            </a:r>
            <a:r>
              <a:rPr dirty="0" sz="2400" spc="-1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2400">
                <a:solidFill>
                  <a:srgbClr val="333333"/>
                </a:solidFill>
                <a:latin typeface="나눔고딕"/>
                <a:cs typeface="나눔고딕"/>
              </a:rPr>
              <a:t>목표다.</a:t>
            </a:r>
            <a:r>
              <a:rPr dirty="0" sz="2400" spc="-3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2400">
                <a:solidFill>
                  <a:srgbClr val="333333"/>
                </a:solidFill>
                <a:latin typeface="나눔고딕"/>
                <a:cs typeface="나눔고딕"/>
              </a:rPr>
              <a:t>코인을</a:t>
            </a:r>
            <a:r>
              <a:rPr dirty="0" sz="2400" spc="-3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2400">
                <a:solidFill>
                  <a:srgbClr val="333333"/>
                </a:solidFill>
                <a:latin typeface="나눔고딕"/>
                <a:cs typeface="나눔고딕"/>
              </a:rPr>
              <a:t>담보로</a:t>
            </a:r>
            <a:r>
              <a:rPr dirty="0" sz="24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2400">
                <a:solidFill>
                  <a:srgbClr val="333333"/>
                </a:solidFill>
                <a:latin typeface="나눔고딕"/>
                <a:cs typeface="나눔고딕"/>
              </a:rPr>
              <a:t>잡고</a:t>
            </a:r>
            <a:r>
              <a:rPr dirty="0" sz="24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2400">
                <a:solidFill>
                  <a:srgbClr val="333333"/>
                </a:solidFill>
                <a:latin typeface="나눔고딕"/>
                <a:cs typeface="나눔고딕"/>
              </a:rPr>
              <a:t>대출을 </a:t>
            </a:r>
            <a:r>
              <a:rPr dirty="0" sz="2400" spc="-66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2400">
                <a:solidFill>
                  <a:srgbClr val="333333"/>
                </a:solidFill>
                <a:latin typeface="나눔고딕"/>
                <a:cs typeface="나눔고딕"/>
              </a:rPr>
              <a:t>내주거나, 코인을 예치하면 파격적 이자를 주는 디파이 서비스 </a:t>
            </a:r>
            <a:r>
              <a:rPr dirty="0" sz="2400" spc="-66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2400">
                <a:solidFill>
                  <a:srgbClr val="333333"/>
                </a:solidFill>
                <a:latin typeface="나눔고딕"/>
                <a:cs typeface="나눔고딕"/>
              </a:rPr>
              <a:t>가</a:t>
            </a:r>
            <a:r>
              <a:rPr dirty="0" sz="2400" spc="-5">
                <a:solidFill>
                  <a:srgbClr val="333333"/>
                </a:solidFill>
                <a:latin typeface="나눔고딕"/>
                <a:cs typeface="나눔고딕"/>
              </a:rPr>
              <a:t> 2020년</a:t>
            </a:r>
            <a:r>
              <a:rPr dirty="0" sz="2400" spc="-1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2400">
                <a:solidFill>
                  <a:srgbClr val="333333"/>
                </a:solidFill>
                <a:latin typeface="나눔고딕"/>
                <a:cs typeface="나눔고딕"/>
              </a:rPr>
              <a:t>많은</a:t>
            </a:r>
            <a:r>
              <a:rPr dirty="0" sz="24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2400">
                <a:solidFill>
                  <a:srgbClr val="333333"/>
                </a:solidFill>
                <a:latin typeface="나눔고딕"/>
                <a:cs typeface="나눔고딕"/>
              </a:rPr>
              <a:t>인기를</a:t>
            </a:r>
            <a:r>
              <a:rPr dirty="0" sz="2400" spc="-1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2400">
                <a:solidFill>
                  <a:srgbClr val="333333"/>
                </a:solidFill>
                <a:latin typeface="나눔고딕"/>
                <a:cs typeface="나눔고딕"/>
              </a:rPr>
              <a:t>누렸다.</a:t>
            </a:r>
            <a:endParaRPr sz="2400">
              <a:latin typeface="나눔고딕"/>
              <a:cs typeface="나눔고딕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나눔고딕"/>
              <a:cs typeface="나눔고딕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돋움"/>
                <a:cs typeface="돋움"/>
              </a:rPr>
              <a:t>(한경</a:t>
            </a:r>
            <a:r>
              <a:rPr dirty="0" sz="2400" spc="-50">
                <a:latin typeface="돋움"/>
                <a:cs typeface="돋움"/>
              </a:rPr>
              <a:t> </a:t>
            </a:r>
            <a:r>
              <a:rPr dirty="0" sz="2400">
                <a:latin typeface="돋움"/>
                <a:cs typeface="돋움"/>
              </a:rPr>
              <a:t>경제용어사전)</a:t>
            </a:r>
            <a:endParaRPr sz="2400">
              <a:latin typeface="돋움"/>
              <a:cs typeface="돋움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0428"/>
            <a:ext cx="67024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맑은 고딕"/>
                <a:cs typeface="맑은 고딕"/>
              </a:rPr>
              <a:t>비트코인의</a:t>
            </a:r>
            <a:r>
              <a:rPr dirty="0" spc="-229">
                <a:latin typeface="맑은 고딕"/>
                <a:cs typeface="맑은 고딕"/>
              </a:rPr>
              <a:t> </a:t>
            </a:r>
            <a:r>
              <a:rPr dirty="0">
                <a:latin typeface="맑은 고딕"/>
                <a:cs typeface="맑은 고딕"/>
              </a:rPr>
              <a:t>탄생시기의</a:t>
            </a:r>
            <a:r>
              <a:rPr dirty="0" spc="-235">
                <a:latin typeface="맑은 고딕"/>
                <a:cs typeface="맑은 고딕"/>
              </a:rPr>
              <a:t> </a:t>
            </a:r>
            <a:r>
              <a:rPr dirty="0">
                <a:latin typeface="맑은 고딕"/>
                <a:cs typeface="맑은 고딕"/>
              </a:rPr>
              <a:t>금융상황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4" y="2061021"/>
            <a:ext cx="6653530" cy="2835910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2008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년</a:t>
            </a:r>
            <a:r>
              <a:rPr dirty="0" sz="1800" spc="-8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리만브라더스</a:t>
            </a:r>
            <a:r>
              <a:rPr dirty="0" sz="1800" spc="-8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파산과</a:t>
            </a:r>
            <a:r>
              <a:rPr dirty="0" sz="1800" spc="-8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금융위기</a:t>
            </a:r>
            <a:endParaRPr sz="1800">
              <a:latin typeface="HY그래픽M"/>
              <a:cs typeface="HY그래픽M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미국의</a:t>
            </a:r>
            <a:r>
              <a:rPr dirty="0" sz="1800" spc="-7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 spc="-25">
                <a:solidFill>
                  <a:srgbClr val="404040"/>
                </a:solidFill>
                <a:latin typeface="Trebuchet MS"/>
                <a:cs typeface="Trebuchet MS"/>
              </a:rPr>
              <a:t>Wall</a:t>
            </a:r>
            <a:r>
              <a:rPr dirty="0" sz="18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Street</a:t>
            </a:r>
            <a:r>
              <a:rPr dirty="0" sz="1800" spc="-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이</a:t>
            </a:r>
            <a:r>
              <a:rPr dirty="0" sz="1800" spc="-7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금융위기의</a:t>
            </a:r>
            <a:r>
              <a:rPr dirty="0" sz="1800" spc="-7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시발점</a:t>
            </a:r>
            <a:endParaRPr sz="1800">
              <a:latin typeface="HY그래픽M"/>
              <a:cs typeface="HY그래픽M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800" spc="-25">
                <a:solidFill>
                  <a:srgbClr val="404040"/>
                </a:solidFill>
                <a:latin typeface="Trebuchet MS"/>
                <a:cs typeface="Trebuchet MS"/>
              </a:rPr>
              <a:t>Wall</a:t>
            </a:r>
            <a:r>
              <a:rPr dirty="0" sz="18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Street</a:t>
            </a:r>
            <a:r>
              <a:rPr dirty="0" sz="1800" spc="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투자금융회사들</a:t>
            </a:r>
            <a:r>
              <a:rPr dirty="0" sz="1800" spc="-9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모두</a:t>
            </a:r>
            <a:r>
              <a:rPr dirty="0" sz="1800" spc="-7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파산위기</a:t>
            </a:r>
            <a:r>
              <a:rPr dirty="0" sz="1800" spc="-7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…</a:t>
            </a:r>
            <a:r>
              <a:rPr dirty="0" sz="1800" spc="-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혈세로</a:t>
            </a:r>
            <a:r>
              <a:rPr dirty="0" sz="1800" spc="-7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구제금융</a:t>
            </a:r>
            <a:endParaRPr sz="1800">
              <a:latin typeface="HY그래픽M"/>
              <a:cs typeface="HY그래픽M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‘Occupy</a:t>
            </a:r>
            <a:r>
              <a:rPr dirty="0" sz="18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25">
                <a:solidFill>
                  <a:srgbClr val="404040"/>
                </a:solidFill>
                <a:latin typeface="Trebuchet MS"/>
                <a:cs typeface="Trebuchet MS"/>
              </a:rPr>
              <a:t>Wall</a:t>
            </a:r>
            <a:r>
              <a:rPr dirty="0" sz="18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Street’</a:t>
            </a:r>
            <a:r>
              <a:rPr dirty="0" sz="1800" spc="-7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금융제도의</a:t>
            </a:r>
            <a:r>
              <a:rPr dirty="0" sz="1800" spc="-7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비신임</a:t>
            </a:r>
            <a:endParaRPr sz="1800">
              <a:latin typeface="HY그래픽M"/>
              <a:cs typeface="HY그래픽M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미국</a:t>
            </a:r>
            <a:r>
              <a:rPr dirty="0" sz="1800" spc="-7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중앙은행</a:t>
            </a:r>
            <a:r>
              <a:rPr dirty="0" sz="1800" spc="-7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Fed</a:t>
            </a:r>
            <a:r>
              <a:rPr dirty="0" sz="18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의</a:t>
            </a:r>
            <a:r>
              <a:rPr dirty="0" sz="1800" spc="-7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양적완화</a:t>
            </a:r>
            <a:r>
              <a:rPr dirty="0" sz="1800" spc="-7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dirty="0" sz="1800" spc="-5">
                <a:solidFill>
                  <a:srgbClr val="404040"/>
                </a:solidFill>
                <a:latin typeface="HY그래픽M"/>
                <a:cs typeface="HY그래픽M"/>
              </a:rPr>
              <a:t>돈</a:t>
            </a:r>
            <a:r>
              <a:rPr dirty="0" sz="1800" spc="-7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HY그래픽M"/>
                <a:cs typeface="HY그래픽M"/>
              </a:rPr>
              <a:t>찍기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…)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기존</a:t>
            </a:r>
            <a:r>
              <a:rPr dirty="0" sz="1800" spc="-8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금융에대한</a:t>
            </a:r>
            <a:r>
              <a:rPr dirty="0" sz="1800" spc="-8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대안</a:t>
            </a:r>
            <a:r>
              <a:rPr dirty="0" sz="1800" spc="-10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필요</a:t>
            </a:r>
            <a:endParaRPr sz="1800">
              <a:latin typeface="HY그래픽M"/>
              <a:cs typeface="HY그래픽M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금융</a:t>
            </a:r>
            <a:r>
              <a:rPr dirty="0" sz="1800" spc="-8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당국이</a:t>
            </a:r>
            <a:r>
              <a:rPr dirty="0" sz="1800" spc="-7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필요없고</a:t>
            </a:r>
            <a:r>
              <a:rPr dirty="0" sz="1800" spc="-9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더욱</a:t>
            </a:r>
            <a:r>
              <a:rPr dirty="0" sz="1800" spc="-8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효율적인</a:t>
            </a:r>
            <a:r>
              <a:rPr dirty="0" sz="1800" spc="-7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금융</a:t>
            </a:r>
            <a:endParaRPr sz="1800">
              <a:latin typeface="HY그래픽M"/>
              <a:cs typeface="HY그래픽M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996188"/>
            <a:ext cx="441198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맑은 고딕"/>
                <a:cs typeface="맑은 고딕"/>
              </a:rPr>
              <a:t>메타버스</a:t>
            </a:r>
            <a:r>
              <a:rPr dirty="0" spc="-229">
                <a:latin typeface="맑은 고딕"/>
                <a:cs typeface="맑은 고딕"/>
              </a:rPr>
              <a:t> </a:t>
            </a:r>
            <a:r>
              <a:rPr dirty="0" spc="-5"/>
              <a:t>(Metaverse)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5845" y="2207324"/>
            <a:ext cx="8435340" cy="3662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140335" indent="-343535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가공·추상을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의미하는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나눔고딕"/>
                <a:cs typeface="나눔고딕"/>
              </a:rPr>
              <a:t>‘메타(meta)’와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현실세계를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뜻하는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 spc="-5">
                <a:solidFill>
                  <a:srgbClr val="333333"/>
                </a:solidFill>
                <a:latin typeface="나눔고딕"/>
                <a:cs typeface="나눔고딕"/>
              </a:rPr>
              <a:t>‘유니버스(universe)’의</a:t>
            </a:r>
            <a:r>
              <a:rPr dirty="0" sz="1800" spc="-4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합 </a:t>
            </a:r>
            <a:r>
              <a:rPr dirty="0" sz="1800" spc="-49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성어다.</a:t>
            </a:r>
            <a:endParaRPr sz="1800">
              <a:latin typeface="나눔고딕"/>
              <a:cs typeface="나눔고딕"/>
            </a:endParaRPr>
          </a:p>
          <a:p>
            <a:pPr marL="355600" marR="147955" indent="-342900">
              <a:lnSpc>
                <a:spcPct val="100000"/>
              </a:lnSpc>
              <a:spcBef>
                <a:spcPts val="100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가상현실</a:t>
            </a:r>
            <a:r>
              <a:rPr dirty="0" sz="1800" spc="-3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뿐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아니라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증강현실과</a:t>
            </a:r>
            <a:r>
              <a:rPr dirty="0" sz="1800" spc="-3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라이프로깅</a:t>
            </a:r>
            <a:r>
              <a:rPr dirty="0" sz="1800" spc="-3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등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현실과</a:t>
            </a:r>
            <a:r>
              <a:rPr dirty="0" sz="1800" spc="-3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기술이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접목된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분야까지</a:t>
            </a:r>
            <a:r>
              <a:rPr dirty="0" sz="1800" spc="-3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포괄 </a:t>
            </a:r>
            <a:r>
              <a:rPr dirty="0" sz="1800" spc="-49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하는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광범위한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개념이다.</a:t>
            </a:r>
            <a:endParaRPr sz="1800">
              <a:latin typeface="나눔고딕"/>
              <a:cs typeface="나눔고딕"/>
            </a:endParaRPr>
          </a:p>
          <a:p>
            <a:pPr marL="354965" marR="10795" indent="-342265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메타버스</a:t>
            </a:r>
            <a:r>
              <a:rPr dirty="0" sz="1800" spc="-3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안에선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사회·문화적</a:t>
            </a:r>
            <a:r>
              <a:rPr dirty="0" sz="1800" spc="-5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활동을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하거나</a:t>
            </a:r>
            <a:r>
              <a:rPr dirty="0" sz="1800" spc="-3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경제적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가치를</a:t>
            </a:r>
            <a:r>
              <a:rPr dirty="0" sz="1800" spc="-3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창출할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수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있다.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참여자들 </a:t>
            </a:r>
            <a:r>
              <a:rPr dirty="0" sz="1800" spc="-49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은 재화의 소유, 투자, 이에 대한 보상 등을 받을 수 있다. 현실세계의 확장판인 셈이 </a:t>
            </a:r>
            <a:r>
              <a:rPr dirty="0" sz="1800" spc="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다.</a:t>
            </a:r>
            <a:endParaRPr sz="1800">
              <a:latin typeface="나눔고딕"/>
              <a:cs typeface="나눔고딕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dirty="0" sz="1800" spc="-5">
                <a:solidFill>
                  <a:srgbClr val="333333"/>
                </a:solidFill>
                <a:latin typeface="나눔고딕"/>
                <a:cs typeface="나눔고딕"/>
              </a:rPr>
              <a:t>VR글라스를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쓰면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언제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어디서든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가상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사무실로</a:t>
            </a:r>
            <a:r>
              <a:rPr dirty="0" sz="1800" spc="-3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접속해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동료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아바타와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회의할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수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있기 </a:t>
            </a:r>
            <a:r>
              <a:rPr dirty="0" sz="1800" spc="-49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때문이다.</a:t>
            </a:r>
            <a:r>
              <a:rPr dirty="0" sz="1800" spc="-2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게임,</a:t>
            </a:r>
            <a:r>
              <a:rPr dirty="0" sz="1800" spc="-1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업무,</a:t>
            </a:r>
            <a:r>
              <a:rPr dirty="0" sz="1800" spc="-1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교육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등 메타버스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활용</a:t>
            </a:r>
            <a:r>
              <a:rPr dirty="0" sz="1800" spc="-15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분야는</a:t>
            </a:r>
            <a:r>
              <a:rPr dirty="0" sz="1800" spc="-3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넓어지고</a:t>
            </a:r>
            <a:r>
              <a:rPr dirty="0" sz="1800" spc="-20">
                <a:solidFill>
                  <a:srgbClr val="333333"/>
                </a:solidFill>
                <a:latin typeface="나눔고딕"/>
                <a:cs typeface="나눔고딕"/>
              </a:rPr>
              <a:t> </a:t>
            </a:r>
            <a:r>
              <a:rPr dirty="0" sz="1800">
                <a:solidFill>
                  <a:srgbClr val="333333"/>
                </a:solidFill>
                <a:latin typeface="나눔고딕"/>
                <a:cs typeface="나눔고딕"/>
              </a:rPr>
              <a:t>있다.</a:t>
            </a:r>
            <a:endParaRPr sz="1800">
              <a:latin typeface="나눔고딕"/>
              <a:cs typeface="나눔고딕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나눔고딕"/>
              <a:cs typeface="나눔고딕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333333"/>
                </a:solidFill>
                <a:latin typeface="나눔고딕"/>
                <a:cs typeface="나눔고딕"/>
              </a:rPr>
              <a:t>(한경경제용어사전)</a:t>
            </a:r>
            <a:endParaRPr sz="1800">
              <a:latin typeface="나눔고딕"/>
              <a:cs typeface="나눔고딕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0428"/>
            <a:ext cx="33648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맑은 고딕"/>
                <a:cs typeface="맑은 고딕"/>
              </a:rPr>
              <a:t>비트코인의</a:t>
            </a:r>
            <a:r>
              <a:rPr dirty="0" spc="-275">
                <a:latin typeface="맑은 고딕"/>
                <a:cs typeface="맑은 고딕"/>
              </a:rPr>
              <a:t> </a:t>
            </a:r>
            <a:r>
              <a:rPr dirty="0">
                <a:latin typeface="맑은 고딕"/>
                <a:cs typeface="맑은 고딕"/>
              </a:rPr>
              <a:t>탄생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4" y="2061021"/>
            <a:ext cx="4527550" cy="1231265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사토시</a:t>
            </a:r>
            <a:r>
              <a:rPr dirty="0" sz="1800" spc="-8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나카모토의</a:t>
            </a:r>
            <a:r>
              <a:rPr dirty="0" sz="1800" spc="-8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백서</a:t>
            </a:r>
            <a:r>
              <a:rPr dirty="0" sz="1800" spc="-10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2008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년</a:t>
            </a:r>
            <a:endParaRPr sz="1800">
              <a:latin typeface="HY그래픽M"/>
              <a:cs typeface="HY그래픽M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정보블록을</a:t>
            </a:r>
            <a:r>
              <a:rPr dirty="0" sz="1800" spc="-9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체인형태로</a:t>
            </a:r>
            <a:r>
              <a:rPr dirty="0" sz="1800" spc="-9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묶는</a:t>
            </a:r>
            <a:r>
              <a:rPr dirty="0" sz="1800" spc="-10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기술사용</a:t>
            </a:r>
            <a:endParaRPr sz="1800">
              <a:latin typeface="HY그래픽M"/>
              <a:cs typeface="HY그래픽M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비트코인의</a:t>
            </a:r>
            <a:r>
              <a:rPr dirty="0" sz="1800" spc="-9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특성을</a:t>
            </a:r>
            <a:r>
              <a:rPr dirty="0" sz="1800" spc="-8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위해</a:t>
            </a:r>
            <a:r>
              <a:rPr dirty="0" sz="1800" spc="-9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개발된</a:t>
            </a:r>
            <a:r>
              <a:rPr dirty="0" sz="1800" spc="-8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블록체인</a:t>
            </a:r>
            <a:endParaRPr sz="1800">
              <a:latin typeface="HY그래픽M"/>
              <a:cs typeface="HY그래픽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0428"/>
            <a:ext cx="33648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맑은 고딕"/>
                <a:cs typeface="맑은 고딕"/>
              </a:rPr>
              <a:t>비트코인의</a:t>
            </a:r>
            <a:r>
              <a:rPr dirty="0" spc="-275">
                <a:latin typeface="맑은 고딕"/>
                <a:cs typeface="맑은 고딕"/>
              </a:rPr>
              <a:t> </a:t>
            </a:r>
            <a:r>
              <a:rPr dirty="0">
                <a:latin typeface="맑은 고딕"/>
                <a:cs typeface="맑은 고딕"/>
              </a:rPr>
              <a:t>특성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4" y="2061021"/>
            <a:ext cx="5172075" cy="2835910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어느</a:t>
            </a:r>
            <a:r>
              <a:rPr dirty="0" sz="1800" spc="-8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선교지의</a:t>
            </a:r>
            <a:r>
              <a:rPr dirty="0" sz="1800" spc="-8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화폐</a:t>
            </a:r>
            <a:r>
              <a:rPr dirty="0" sz="1800" spc="-9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처럼</a:t>
            </a:r>
            <a:r>
              <a:rPr dirty="0" sz="1800" spc="-8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…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탈중앙성</a:t>
            </a:r>
            <a:r>
              <a:rPr dirty="0" sz="1800" spc="-9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(Decentralization)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분산네트워크</a:t>
            </a:r>
            <a:r>
              <a:rPr dirty="0" sz="1800" spc="-8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(Distributed</a:t>
            </a:r>
            <a:r>
              <a:rPr dirty="0" sz="18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network)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분산원장</a:t>
            </a:r>
            <a:r>
              <a:rPr dirty="0" sz="1800" spc="-7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(Distributed</a:t>
            </a:r>
            <a:r>
              <a:rPr dirty="0" sz="18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Ledger)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투명성</a:t>
            </a:r>
            <a:r>
              <a:rPr dirty="0" sz="1800" spc="-6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 spc="-20">
                <a:solidFill>
                  <a:srgbClr val="404040"/>
                </a:solidFill>
                <a:latin typeface="Trebuchet MS"/>
                <a:cs typeface="Trebuchet MS"/>
              </a:rPr>
              <a:t>(Transparency)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vs.</a:t>
            </a:r>
            <a:r>
              <a:rPr dirty="0" sz="1800" spc="-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사생활보호</a:t>
            </a:r>
            <a:r>
              <a:rPr dirty="0" sz="1800" spc="-6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 spc="-15">
                <a:solidFill>
                  <a:srgbClr val="404040"/>
                </a:solidFill>
                <a:latin typeface="Trebuchet MS"/>
                <a:cs typeface="Trebuchet MS"/>
              </a:rPr>
              <a:t>(Privacy)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익명성</a:t>
            </a:r>
            <a:r>
              <a:rPr dirty="0" sz="1800" spc="-80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(Anonymity)</a:t>
            </a:r>
            <a:r>
              <a:rPr dirty="0" sz="1800" spc="-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dirty="0" sz="1800" spc="-15">
                <a:solidFill>
                  <a:srgbClr val="404040"/>
                </a:solidFill>
                <a:latin typeface="Trebuchet MS"/>
                <a:cs typeface="Trebuchet MS"/>
              </a:rPr>
              <a:t> Privacy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404040"/>
                </a:solidFill>
                <a:latin typeface="HY그래픽M"/>
                <a:cs typeface="HY그래픽M"/>
              </a:rPr>
              <a:t>암호화</a:t>
            </a:r>
            <a:r>
              <a:rPr dirty="0" sz="1800" spc="-75">
                <a:solidFill>
                  <a:srgbClr val="404040"/>
                </a:solidFill>
                <a:latin typeface="HY그래픽M"/>
                <a:cs typeface="HY그래픽M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(Cryptography)</a:t>
            </a:r>
            <a:r>
              <a:rPr dirty="0" sz="1800" spc="-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dirty="0" sz="180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Anonymity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0428"/>
            <a:ext cx="62452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맑은 고딕"/>
                <a:cs typeface="맑은 고딕"/>
              </a:rPr>
              <a:t>블록체인의</a:t>
            </a:r>
            <a:r>
              <a:rPr dirty="0" spc="-229">
                <a:latin typeface="맑은 고딕"/>
                <a:cs typeface="맑은 고딕"/>
              </a:rPr>
              <a:t> </a:t>
            </a:r>
            <a:r>
              <a:rPr dirty="0">
                <a:latin typeface="맑은 고딕"/>
                <a:cs typeface="맑은 고딕"/>
              </a:rPr>
              <a:t>분산원장</a:t>
            </a:r>
            <a:r>
              <a:rPr dirty="0" spc="-235">
                <a:latin typeface="맑은 고딕"/>
                <a:cs typeface="맑은 고딕"/>
              </a:rPr>
              <a:t> </a:t>
            </a:r>
            <a:r>
              <a:rPr dirty="0">
                <a:latin typeface="맑은 고딕"/>
                <a:cs typeface="맑은 고딕"/>
              </a:rPr>
              <a:t>거래방식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7860" y="2572512"/>
            <a:ext cx="6095999" cy="30571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0428"/>
            <a:ext cx="39592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맑은 고딕"/>
                <a:cs typeface="맑은 고딕"/>
              </a:rPr>
              <a:t>블록체인</a:t>
            </a:r>
            <a:r>
              <a:rPr dirty="0" spc="-229">
                <a:latin typeface="맑은 고딕"/>
                <a:cs typeface="맑은 고딕"/>
              </a:rPr>
              <a:t> </a:t>
            </a:r>
            <a:r>
              <a:rPr dirty="0">
                <a:latin typeface="맑은 고딕"/>
                <a:cs typeface="맑은 고딕"/>
              </a:rPr>
              <a:t>거래</a:t>
            </a:r>
            <a:r>
              <a:rPr dirty="0" spc="-235">
                <a:latin typeface="맑은 고딕"/>
                <a:cs typeface="맑은 고딕"/>
              </a:rPr>
              <a:t> </a:t>
            </a:r>
            <a:r>
              <a:rPr dirty="0">
                <a:latin typeface="맑은 고딕"/>
                <a:cs typeface="맑은 고딕"/>
              </a:rPr>
              <a:t>흐름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5539" y="2161032"/>
            <a:ext cx="5120639" cy="38816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0428"/>
            <a:ext cx="6181090" cy="1121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315"/>
              </a:lnSpc>
              <a:spcBef>
                <a:spcPts val="100"/>
              </a:spcBef>
            </a:pPr>
            <a:r>
              <a:rPr dirty="0">
                <a:latin typeface="맑은 고딕"/>
                <a:cs typeface="맑은 고딕"/>
              </a:rPr>
              <a:t>블록</a:t>
            </a:r>
            <a:r>
              <a:rPr dirty="0" spc="-200">
                <a:latin typeface="맑은 고딕"/>
                <a:cs typeface="맑은 고딕"/>
              </a:rPr>
              <a:t> </a:t>
            </a:r>
            <a:r>
              <a:rPr dirty="0" spc="-5"/>
              <a:t>Block</a:t>
            </a:r>
            <a:r>
              <a:rPr dirty="0" spc="-20"/>
              <a:t> </a:t>
            </a:r>
            <a:r>
              <a:rPr dirty="0"/>
              <a:t>+</a:t>
            </a:r>
            <a:r>
              <a:rPr dirty="0" spc="-25"/>
              <a:t> </a:t>
            </a:r>
            <a:r>
              <a:rPr dirty="0">
                <a:latin typeface="맑은 고딕"/>
                <a:cs typeface="맑은 고딕"/>
              </a:rPr>
              <a:t>체인</a:t>
            </a:r>
            <a:r>
              <a:rPr dirty="0" spc="-190">
                <a:latin typeface="맑은 고딕"/>
                <a:cs typeface="맑은 고딕"/>
              </a:rPr>
              <a:t> </a:t>
            </a:r>
            <a:r>
              <a:rPr dirty="0"/>
              <a:t>Chain</a:t>
            </a:r>
          </a:p>
          <a:p>
            <a:pPr marL="12700">
              <a:lnSpc>
                <a:spcPts val="4315"/>
              </a:lnSpc>
            </a:pPr>
            <a:r>
              <a:rPr dirty="0" spc="-5" i="1">
                <a:latin typeface="Trebuchet MS"/>
                <a:cs typeface="Trebuchet MS"/>
              </a:rPr>
              <a:t>Solution</a:t>
            </a:r>
            <a:r>
              <a:rPr dirty="0" spc="-10" i="1">
                <a:latin typeface="Trebuchet MS"/>
                <a:cs typeface="Trebuchet MS"/>
              </a:rPr>
              <a:t> </a:t>
            </a:r>
            <a:r>
              <a:rPr dirty="0" i="1">
                <a:latin typeface="Trebuchet MS"/>
                <a:cs typeface="Trebuchet MS"/>
              </a:rPr>
              <a:t>to</a:t>
            </a:r>
            <a:r>
              <a:rPr dirty="0" spc="-10" i="1">
                <a:latin typeface="Trebuchet MS"/>
                <a:cs typeface="Trebuchet MS"/>
              </a:rPr>
              <a:t> </a:t>
            </a:r>
            <a:r>
              <a:rPr dirty="0" spc="-5" i="1">
                <a:latin typeface="Trebuchet MS"/>
                <a:cs typeface="Trebuchet MS"/>
              </a:rPr>
              <a:t>‘Double</a:t>
            </a:r>
            <a:r>
              <a:rPr dirty="0" spc="5" i="1">
                <a:latin typeface="Trebuchet MS"/>
                <a:cs typeface="Trebuchet MS"/>
              </a:rPr>
              <a:t> </a:t>
            </a:r>
            <a:r>
              <a:rPr dirty="0" spc="-5" i="1">
                <a:latin typeface="Trebuchet MS"/>
                <a:cs typeface="Trebuchet MS"/>
              </a:rPr>
              <a:t>Spending’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180" y="2523744"/>
            <a:ext cx="8595359" cy="31546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Hong Joonkee</dc:creator>
  <dc:title>PowerPoint 프레젠테이션</dc:title>
  <dcterms:created xsi:type="dcterms:W3CDTF">2021-11-21T23:30:08Z</dcterms:created>
  <dcterms:modified xsi:type="dcterms:W3CDTF">2021-11-21T23:30:08Z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2021-11-19T00:00:00Z</vt:filetime>
  </property>
  <property fmtid="{D5CDD505-2E9C-101B-9397-08002B2CF9AE}" pid="3" name="Creator">
    <vt:lpwstr>PowerPoint용 Acrobat PDFMaker 21</vt:lpwstr>
  </property>
  <property fmtid="{D5CDD505-2E9C-101B-9397-08002B2CF9AE}" pid="4" name="LastSaved">
    <vt:filetime>2021-11-21T00:00:00Z</vt:filetime>
  </property>
</Properties>
</file>