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9" r:id="rId3"/>
    <p:sldId id="257" r:id="rId4"/>
    <p:sldId id="258" r:id="rId5"/>
    <p:sldId id="259" r:id="rId6"/>
    <p:sldId id="260" r:id="rId7"/>
    <p:sldId id="275" r:id="rId8"/>
    <p:sldId id="261" r:id="rId9"/>
    <p:sldId id="262" r:id="rId10"/>
    <p:sldId id="263" r:id="rId11"/>
    <p:sldId id="276" r:id="rId12"/>
    <p:sldId id="264" r:id="rId13"/>
    <p:sldId id="280" r:id="rId14"/>
    <p:sldId id="281" r:id="rId15"/>
    <p:sldId id="283" r:id="rId16"/>
    <p:sldId id="282" r:id="rId17"/>
    <p:sldId id="273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856" autoAdjust="0"/>
  </p:normalViewPr>
  <p:slideViewPr>
    <p:cSldViewPr>
      <p:cViewPr varScale="1">
        <p:scale>
          <a:sx n="72" d="100"/>
          <a:sy n="72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590B4-4398-4E1A-A2A5-61227822291A}" type="datetimeFigureOut">
              <a:rPr lang="ko-KR" altLang="en-US" smtClean="0"/>
              <a:pPr/>
              <a:t>2016-05-30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4018E-CCD9-49E9-9077-5FE39FF7B7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9405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9B9E1F-9C31-497F-A01B-3545014969B7}" type="datetimeFigureOut">
              <a:rPr lang="ko-KR" altLang="en-US" smtClean="0"/>
              <a:pPr/>
              <a:t>2016-05-30</a:t>
            </a:fld>
            <a:endParaRPr lang="ko-KR" altLang="en-US" dirty="0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E5CA8DA-AA9B-46E3-A992-5ECAA7AC101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9E1F-9C31-497F-A01B-3545014969B7}" type="datetimeFigureOut">
              <a:rPr lang="ko-KR" altLang="en-US" smtClean="0"/>
              <a:pPr/>
              <a:t>2016-05-30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A8DA-AA9B-46E3-A992-5ECAA7AC101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9E1F-9C31-497F-A01B-3545014969B7}" type="datetimeFigureOut">
              <a:rPr lang="ko-KR" altLang="en-US" smtClean="0"/>
              <a:pPr/>
              <a:t>2016-05-30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A8DA-AA9B-46E3-A992-5ECAA7AC101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9E1F-9C31-497F-A01B-3545014969B7}" type="datetimeFigureOut">
              <a:rPr lang="ko-KR" altLang="en-US" smtClean="0"/>
              <a:pPr/>
              <a:t>2016-05-30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A8DA-AA9B-46E3-A992-5ECAA7AC101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9E1F-9C31-497F-A01B-3545014969B7}" type="datetimeFigureOut">
              <a:rPr lang="ko-KR" altLang="en-US" smtClean="0"/>
              <a:pPr/>
              <a:t>2016-05-30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A8DA-AA9B-46E3-A992-5ECAA7AC101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9E1F-9C31-497F-A01B-3545014969B7}" type="datetimeFigureOut">
              <a:rPr lang="ko-KR" altLang="en-US" smtClean="0"/>
              <a:pPr/>
              <a:t>2016-05-30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A8DA-AA9B-46E3-A992-5ECAA7AC101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9B9E1F-9C31-497F-A01B-3545014969B7}" type="datetimeFigureOut">
              <a:rPr lang="ko-KR" altLang="en-US" smtClean="0"/>
              <a:pPr/>
              <a:t>2016-05-30</a:t>
            </a:fld>
            <a:endParaRPr lang="ko-KR" altLang="en-US" dirty="0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5CA8DA-AA9B-46E3-A992-5ECAA7AC101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9B9E1F-9C31-497F-A01B-3545014969B7}" type="datetimeFigureOut">
              <a:rPr lang="ko-KR" altLang="en-US" smtClean="0"/>
              <a:pPr/>
              <a:t>2016-05-30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E5CA8DA-AA9B-46E3-A992-5ECAA7AC101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9E1F-9C31-497F-A01B-3545014969B7}" type="datetimeFigureOut">
              <a:rPr lang="ko-KR" altLang="en-US" smtClean="0"/>
              <a:pPr/>
              <a:t>2016-05-30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A8DA-AA9B-46E3-A992-5ECAA7AC101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9E1F-9C31-497F-A01B-3545014969B7}" type="datetimeFigureOut">
              <a:rPr lang="ko-KR" altLang="en-US" smtClean="0"/>
              <a:pPr/>
              <a:t>2016-05-30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A8DA-AA9B-46E3-A992-5ECAA7AC101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9E1F-9C31-497F-A01B-3545014969B7}" type="datetimeFigureOut">
              <a:rPr lang="ko-KR" altLang="en-US" smtClean="0"/>
              <a:pPr/>
              <a:t>2016-05-30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A8DA-AA9B-46E3-A992-5ECAA7AC101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9B9E1F-9C31-497F-A01B-3545014969B7}" type="datetimeFigureOut">
              <a:rPr lang="ko-KR" altLang="en-US" smtClean="0"/>
              <a:pPr/>
              <a:t>2016-05-30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E5CA8DA-AA9B-46E3-A992-5ECAA7AC101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57200" y="1500174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ko-KR" altLang="en-US" dirty="0" smtClean="0"/>
              <a:t>대도시권 경제의 미래</a:t>
            </a:r>
            <a:endParaRPr lang="ko-KR" alt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5643570" y="5072074"/>
            <a:ext cx="3679292" cy="2162681"/>
            <a:chOff x="6357939" y="5072060"/>
            <a:chExt cx="2453611" cy="2162681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6357939" y="5072060"/>
              <a:ext cx="2101859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rPr>
                <a:t>엄 </a:t>
              </a:r>
              <a:r>
                <a:rPr kumimoji="0" lang="ko-KR" alt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rPr>
                <a:t> 길  청</a:t>
              </a:r>
              <a:r>
                <a:rPr kumimoji="0"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rPr>
                <a:t> </a:t>
              </a:r>
              <a:r>
                <a:rPr kumimoji="0" lang="en-US" altLang="ko-K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rPr>
                <a:t>global analyst</a:t>
              </a:r>
              <a:r>
                <a:rPr kumimoji="0" lang="ko-KR" alt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rPr>
                <a:t>  </a:t>
              </a:r>
              <a:endParaRPr kumimoji="0"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grpSp>
          <p:nvGrpSpPr>
            <p:cNvPr id="7" name="그룹 10"/>
            <p:cNvGrpSpPr>
              <a:grpSpLocks/>
            </p:cNvGrpSpPr>
            <p:nvPr/>
          </p:nvGrpSpPr>
          <p:grpSpPr bwMode="auto">
            <a:xfrm>
              <a:off x="6417118" y="5403470"/>
              <a:ext cx="2394432" cy="1831271"/>
              <a:chOff x="6362574" y="5468719"/>
              <a:chExt cx="1931995" cy="1831462"/>
            </a:xfrm>
          </p:grpSpPr>
          <p:sp>
            <p:nvSpPr>
              <p:cNvPr id="8" name="TextBox 12"/>
              <p:cNvSpPr txBox="1">
                <a:spLocks noChangeArrowheads="1"/>
              </p:cNvSpPr>
              <p:nvPr/>
            </p:nvSpPr>
            <p:spPr bwMode="auto">
              <a:xfrm>
                <a:off x="6365736" y="5468719"/>
                <a:ext cx="1928833" cy="1831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kumimoji="0" lang="en-US" altLang="ko-KR" sz="1200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>
                  <a:defRPr/>
                </a:pPr>
                <a:r>
                  <a:rPr lang="ko-KR" altLang="en-US" sz="1200" dirty="0" smtClean="0">
                    <a:latin typeface="맑은 고딕" pitchFamily="50" charset="-127"/>
                    <a:ea typeface="맑은 고딕" pitchFamily="50" charset="-127"/>
                  </a:rPr>
                  <a:t>경기대 교수</a:t>
                </a:r>
                <a:r>
                  <a:rPr lang="en-US" altLang="ko-KR" sz="1200" dirty="0" smtClean="0">
                    <a:latin typeface="맑은 고딕" pitchFamily="50" charset="-127"/>
                    <a:ea typeface="맑은 고딕" pitchFamily="50" charset="-127"/>
                  </a:rPr>
                  <a:t>/</a:t>
                </a:r>
                <a:r>
                  <a:rPr lang="ko-KR" altLang="en-US" sz="1200" dirty="0" smtClean="0">
                    <a:latin typeface="맑은 고딕" pitchFamily="50" charset="-127"/>
                    <a:ea typeface="맑은 고딕" pitchFamily="50" charset="-127"/>
                  </a:rPr>
                  <a:t>미래경영학</a:t>
                </a:r>
                <a:endParaRPr lang="en-US" altLang="ko-KR" sz="1200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>
                  <a:defRPr/>
                </a:pPr>
                <a:endParaRPr lang="en-US" altLang="ko-KR" sz="1200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>
                  <a:defRPr/>
                </a:pPr>
                <a:r>
                  <a:rPr lang="ko-KR" altLang="en-US" sz="1200" dirty="0" err="1" smtClean="0">
                    <a:latin typeface="맑은 고딕" pitchFamily="50" charset="-127"/>
                    <a:ea typeface="맑은 고딕" pitchFamily="50" charset="-127"/>
                  </a:rPr>
                  <a:t>글로벌자산경영원</a:t>
                </a:r>
                <a:r>
                  <a:rPr lang="ko-KR" altLang="en-US" sz="1200" dirty="0" smtClean="0">
                    <a:latin typeface="맑은 고딕" pitchFamily="50" charset="-127"/>
                    <a:ea typeface="맑은 고딕" pitchFamily="50" charset="-127"/>
                  </a:rPr>
                  <a:t> </a:t>
                </a:r>
                <a:r>
                  <a:rPr lang="ko-KR" altLang="en-US" sz="1200" dirty="0" smtClean="0">
                    <a:latin typeface="맑은 고딕" pitchFamily="50" charset="-127"/>
                    <a:ea typeface="맑은 고딕" pitchFamily="50" charset="-127"/>
                  </a:rPr>
                  <a:t>원장</a:t>
                </a:r>
                <a:endParaRPr lang="en-US" altLang="ko-KR" sz="1200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>
                  <a:defRPr/>
                </a:pPr>
                <a:r>
                  <a:rPr lang="ko-KR" altLang="en-US" sz="1200" dirty="0" smtClean="0">
                    <a:latin typeface="맑은 고딕" pitchFamily="50" charset="-127"/>
                    <a:ea typeface="맑은 고딕" pitchFamily="50" charset="-127"/>
                  </a:rPr>
                  <a:t>국제미래학회 미래경영위원장 </a:t>
                </a:r>
                <a:endParaRPr lang="en-US" altLang="ko-KR" sz="1200" dirty="0">
                  <a:latin typeface="맑은 고딕" pitchFamily="50" charset="-127"/>
                  <a:ea typeface="맑은 고딕" pitchFamily="50" charset="-127"/>
                </a:endParaRPr>
              </a:p>
              <a:p>
                <a:pPr>
                  <a:defRPr/>
                </a:pPr>
                <a:endParaRPr kumimoji="0" lang="en-US" altLang="ko-KR" sz="1050" dirty="0">
                  <a:solidFill>
                    <a:schemeClr val="bg1">
                      <a:lumMod val="8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  <a:p>
                <a:pPr>
                  <a:defRPr/>
                </a:pPr>
                <a:endParaRPr kumimoji="0" lang="en-US" altLang="ko-KR" sz="1050" dirty="0">
                  <a:latin typeface="맑은 고딕" pitchFamily="50" charset="-127"/>
                  <a:ea typeface="맑은 고딕" pitchFamily="50" charset="-127"/>
                </a:endParaRPr>
              </a:p>
              <a:p>
                <a:pPr>
                  <a:defRPr/>
                </a:pPr>
                <a:endParaRPr kumimoji="0" lang="en-US" altLang="ko-KR" sz="1600" dirty="0">
                  <a:latin typeface="맑은 고딕" pitchFamily="50" charset="-127"/>
                  <a:ea typeface="맑은 고딕" pitchFamily="50" charset="-127"/>
                </a:endParaRPr>
              </a:p>
              <a:p>
                <a:pPr>
                  <a:defRPr/>
                </a:pPr>
                <a:endParaRPr kumimoji="0" lang="en-US" altLang="ko-KR" sz="16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9" name="직선 연결선 8"/>
              <p:cNvCxnSpPr/>
              <p:nvPr/>
            </p:nvCxnSpPr>
            <p:spPr>
              <a:xfrm>
                <a:off x="6362574" y="5926578"/>
                <a:ext cx="1689871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생산서비스기반 </a:t>
            </a:r>
            <a:r>
              <a:rPr lang="ko-KR" altLang="en-US" dirty="0" smtClean="0"/>
              <a:t>확충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기술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유통 </a:t>
            </a:r>
            <a:r>
              <a:rPr lang="ko-KR" altLang="en-US" dirty="0" smtClean="0"/>
              <a:t>기반을 연결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기술연구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등의 민간사업을  지원</a:t>
            </a:r>
            <a:r>
              <a:rPr lang="en-US" altLang="ko-KR" dirty="0" smtClean="0"/>
              <a:t> </a:t>
            </a:r>
          </a:p>
          <a:p>
            <a:pPr lvl="1">
              <a:buNone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관련 글로벌 정보교류사업도 지원</a:t>
            </a:r>
            <a:endParaRPr lang="en-US" altLang="ko-KR" sz="2000" dirty="0" smtClean="0"/>
          </a:p>
          <a:p>
            <a:pPr lvl="1">
              <a:buNone/>
            </a:pPr>
            <a:r>
              <a:rPr lang="en-US" altLang="ko-KR" sz="2000" dirty="0" smtClean="0"/>
              <a:t> </a:t>
            </a:r>
            <a:r>
              <a:rPr lang="en-US" altLang="ko-KR" dirty="0" smtClean="0"/>
              <a:t>  -</a:t>
            </a:r>
            <a:r>
              <a:rPr lang="ko-KR" altLang="en-US" dirty="0" smtClean="0"/>
              <a:t>개방적 협업의 경제체질 구축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lang="ko-KR" altLang="en-US" sz="2000" dirty="0" smtClean="0"/>
              <a:t>초연결의 시대에서 생존하는 법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-</a:t>
            </a:r>
            <a:r>
              <a:rPr lang="ko-KR" altLang="en-US" dirty="0" smtClean="0"/>
              <a:t>법률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기술 등의 전문가 창업을 </a:t>
            </a:r>
            <a:r>
              <a:rPr lang="ko-KR" altLang="en-US" dirty="0" smtClean="0"/>
              <a:t>지원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lang="ko-KR" altLang="en-US" sz="2000" dirty="0" smtClean="0"/>
              <a:t>실력 있는 전문가들의 활약이 필요</a:t>
            </a:r>
            <a:endParaRPr lang="en-US" altLang="ko-KR" sz="2000" dirty="0" smtClean="0"/>
          </a:p>
          <a:p>
            <a:pPr lvl="1">
              <a:buNone/>
            </a:pPr>
            <a:r>
              <a:rPr lang="en-US" altLang="ko-KR" sz="2400" dirty="0" smtClean="0"/>
              <a:t>  -</a:t>
            </a:r>
            <a:r>
              <a:rPr lang="ko-KR" altLang="en-US" sz="2400" dirty="0" smtClean="0"/>
              <a:t>스마트 시티의 구축이 필수</a:t>
            </a:r>
            <a:endParaRPr lang="en-US" altLang="ko-KR" sz="2400" dirty="0" smtClean="0"/>
          </a:p>
          <a:p>
            <a:pPr lvl="1"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지역 산업생태계의 표준화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연결망</a:t>
            </a:r>
            <a:r>
              <a:rPr lang="ko-KR" altLang="en-US" sz="2000" dirty="0" smtClean="0"/>
              <a:t> 구축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바탕 화면\칼무리\K-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071546"/>
            <a:ext cx="5200650" cy="496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</a:t>
            </a:r>
            <a:r>
              <a:rPr lang="en-US" altLang="ko-KR" dirty="0" smtClean="0"/>
              <a:t>.</a:t>
            </a:r>
            <a:r>
              <a:rPr lang="ko-KR" altLang="en-US" dirty="0" smtClean="0"/>
              <a:t>신 기술경영 </a:t>
            </a:r>
            <a:r>
              <a:rPr lang="ko-KR" altLang="en-US" dirty="0" smtClean="0"/>
              <a:t>교육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신기술 경영 </a:t>
            </a:r>
            <a:r>
              <a:rPr lang="ko-KR" altLang="en-US" dirty="0" smtClean="0"/>
              <a:t>교육기관 </a:t>
            </a:r>
            <a:r>
              <a:rPr lang="ko-KR" altLang="en-US" dirty="0" smtClean="0"/>
              <a:t>육성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sz="2200" dirty="0" smtClean="0"/>
              <a:t>-</a:t>
            </a:r>
            <a:r>
              <a:rPr lang="en-US" altLang="ko-KR" sz="2200" dirty="0" smtClean="0"/>
              <a:t>NYIF</a:t>
            </a:r>
            <a:r>
              <a:rPr lang="ko-KR" altLang="en-US" sz="2200" dirty="0" smtClean="0"/>
              <a:t>는 뉴욕 시장의 인재교육 중추 </a:t>
            </a:r>
            <a:endParaRPr lang="en-US" altLang="ko-KR" sz="2200" dirty="0" smtClean="0"/>
          </a:p>
          <a:p>
            <a:pPr lvl="1">
              <a:buNone/>
            </a:pPr>
            <a:r>
              <a:rPr lang="en-US" altLang="ko-KR" sz="2200" dirty="0" smtClean="0"/>
              <a:t>-NOMURA-WHARTON</a:t>
            </a:r>
            <a:r>
              <a:rPr lang="ko-KR" altLang="en-US" sz="2200" dirty="0" smtClean="0"/>
              <a:t> 스쿨은 일본 기업인재 양성소</a:t>
            </a:r>
            <a:endParaRPr lang="en-US" altLang="ko-KR" sz="2200" dirty="0" smtClean="0"/>
          </a:p>
          <a:p>
            <a:pPr lvl="1">
              <a:buNone/>
            </a:pPr>
            <a:r>
              <a:rPr lang="en-US" altLang="ko-KR" sz="2200" dirty="0" smtClean="0"/>
              <a:t>-</a:t>
            </a:r>
            <a:r>
              <a:rPr lang="ko-KR" altLang="en-US" sz="2200" dirty="0" smtClean="0"/>
              <a:t>새로운 과학기술시대의 </a:t>
            </a:r>
            <a:r>
              <a:rPr lang="ko-KR" altLang="en-US" sz="2200" dirty="0" smtClean="0"/>
              <a:t>직업교육 </a:t>
            </a:r>
            <a:r>
              <a:rPr lang="ko-KR" altLang="en-US" sz="2200" dirty="0" smtClean="0"/>
              <a:t>기능확대 필요</a:t>
            </a:r>
            <a:endParaRPr lang="en-US" altLang="ko-KR" sz="2200" dirty="0" smtClean="0"/>
          </a:p>
          <a:p>
            <a:pPr lvl="1">
              <a:buNone/>
            </a:pPr>
            <a:r>
              <a:rPr lang="en-US" altLang="ko-KR" sz="2200" dirty="0" smtClean="0"/>
              <a:t>-</a:t>
            </a:r>
            <a:r>
              <a:rPr lang="ko-KR" altLang="en-US" sz="2200" dirty="0" smtClean="0"/>
              <a:t>싱가포르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시카고대학 경영대학원과 </a:t>
            </a:r>
            <a:r>
              <a:rPr lang="en-US" altLang="ko-KR" sz="2200" dirty="0" smtClean="0"/>
              <a:t>INSEAD </a:t>
            </a:r>
            <a:r>
              <a:rPr lang="ko-KR" altLang="en-US" sz="2200" dirty="0" smtClean="0"/>
              <a:t>유치</a:t>
            </a:r>
            <a:endParaRPr lang="en-US" altLang="ko-KR" sz="2200" dirty="0" smtClean="0"/>
          </a:p>
          <a:p>
            <a:pPr lvl="1">
              <a:buNone/>
            </a:pPr>
            <a:r>
              <a:rPr lang="en-US" altLang="ko-KR" sz="2200" dirty="0" smtClean="0"/>
              <a:t>-</a:t>
            </a:r>
            <a:r>
              <a:rPr lang="ko-KR" altLang="en-US" sz="2200" dirty="0" smtClean="0"/>
              <a:t>상공인 </a:t>
            </a:r>
            <a:r>
              <a:rPr lang="ko-KR" altLang="en-US" sz="2200" dirty="0" smtClean="0"/>
              <a:t>중심의 글로벌 전문교육기관 유치를 건의</a:t>
            </a:r>
            <a:endParaRPr lang="en-US" altLang="ko-KR" sz="2200" dirty="0" smtClean="0"/>
          </a:p>
          <a:p>
            <a:pPr lvl="1">
              <a:buNone/>
            </a:pPr>
            <a:r>
              <a:rPr lang="en-US" altLang="ko-KR" sz="2200" dirty="0" smtClean="0"/>
              <a:t>-</a:t>
            </a:r>
            <a:r>
              <a:rPr lang="ko-KR" altLang="en-US" sz="2200" dirty="0" smtClean="0"/>
              <a:t>싱가포르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도심에 </a:t>
            </a:r>
            <a:r>
              <a:rPr lang="en-US" altLang="ko-KR" sz="2200" dirty="0" smtClean="0"/>
              <a:t>SMU</a:t>
            </a:r>
            <a:r>
              <a:rPr lang="ko-KR" altLang="en-US" sz="2200" dirty="0" smtClean="0"/>
              <a:t>를 설립해 단기간에 명문대 </a:t>
            </a:r>
            <a:endParaRPr lang="en-US" altLang="ko-KR" sz="2200" dirty="0" smtClean="0"/>
          </a:p>
          <a:p>
            <a:pPr lvl="1">
              <a:buNone/>
            </a:pPr>
            <a:r>
              <a:rPr lang="en-US" altLang="ko-KR" sz="2200" dirty="0" smtClean="0"/>
              <a:t>-</a:t>
            </a:r>
            <a:r>
              <a:rPr lang="ko-KR" altLang="en-US" sz="2200" dirty="0" smtClean="0"/>
              <a:t>도쿄는 다양한 사회직업교육 기관이 도심에 성장</a:t>
            </a:r>
            <a:endParaRPr lang="en-US" altLang="ko-KR" sz="2200" dirty="0" smtClean="0"/>
          </a:p>
          <a:p>
            <a:pPr lvl="1">
              <a:buNone/>
            </a:pPr>
            <a:r>
              <a:rPr lang="en-US" altLang="ko-KR" sz="2200" dirty="0" smtClean="0"/>
              <a:t>-</a:t>
            </a:r>
            <a:r>
              <a:rPr lang="ko-KR" altLang="en-US" sz="2200" dirty="0" smtClean="0"/>
              <a:t>정규교육 기관의 직업교육은 선진국형으론 한계</a:t>
            </a:r>
            <a:endParaRPr lang="en-US" altLang="ko-KR" sz="2200" dirty="0" smtClean="0"/>
          </a:p>
          <a:p>
            <a:pPr lvl="1">
              <a:buNone/>
            </a:pPr>
            <a:r>
              <a:rPr lang="en-US" altLang="ko-KR" sz="2200" dirty="0" smtClean="0"/>
              <a:t>-</a:t>
            </a:r>
            <a:r>
              <a:rPr lang="ko-KR" altLang="en-US" sz="2200" dirty="0" smtClean="0"/>
              <a:t>파리는 대학을 능가하는 사회고등교육이 활발한 도시</a:t>
            </a:r>
            <a:endParaRPr lang="ko-KR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</a:t>
            </a:r>
            <a:r>
              <a:rPr lang="en-US" altLang="ko-KR" dirty="0" smtClean="0"/>
              <a:t>.</a:t>
            </a:r>
            <a:r>
              <a:rPr lang="ko-KR" altLang="en-US" dirty="0" smtClean="0"/>
              <a:t>교육과 창업정신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우수한 사회인재 교육시장을 육성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/>
              <a:t>-</a:t>
            </a:r>
            <a:r>
              <a:rPr lang="ko-KR" altLang="en-US" dirty="0" smtClean="0"/>
              <a:t>파리의 </a:t>
            </a:r>
            <a:r>
              <a:rPr lang="ko-KR" altLang="en-US" dirty="0" err="1" smtClean="0"/>
              <a:t>그랑제꼴에서</a:t>
            </a:r>
            <a:r>
              <a:rPr lang="ko-KR" altLang="en-US" dirty="0" smtClean="0"/>
              <a:t> 최고 엘리트 육성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en-US" altLang="ko-KR" dirty="0" err="1" smtClean="0"/>
              <a:t>lycee</a:t>
            </a:r>
            <a:r>
              <a:rPr lang="en-US" altLang="ko-KR" dirty="0" smtClean="0"/>
              <a:t> </a:t>
            </a:r>
            <a:r>
              <a:rPr lang="ko-KR" altLang="en-US" dirty="0" smtClean="0"/>
              <a:t>출신의 </a:t>
            </a:r>
            <a:r>
              <a:rPr lang="en-US" altLang="ko-KR" dirty="0" smtClean="0"/>
              <a:t>3%</a:t>
            </a:r>
            <a:r>
              <a:rPr lang="ko-KR" altLang="en-US" dirty="0" smtClean="0"/>
              <a:t>만 쁘레빠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prepa</a:t>
            </a:r>
            <a:r>
              <a:rPr lang="en-US" altLang="ko-KR" dirty="0" smtClean="0"/>
              <a:t>,</a:t>
            </a:r>
            <a:r>
              <a:rPr lang="ko-KR" altLang="en-US" dirty="0" smtClean="0"/>
              <a:t>예비학교</a:t>
            </a:r>
            <a:r>
              <a:rPr lang="en-US" altLang="ko-KR" dirty="0" smtClean="0"/>
              <a:t>)</a:t>
            </a:r>
            <a:r>
              <a:rPr lang="ko-KR" altLang="en-US" dirty="0" smtClean="0"/>
              <a:t>진학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물리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수학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화학 위주의 </a:t>
            </a:r>
            <a:r>
              <a:rPr lang="ko-KR" altLang="en-US" dirty="0" err="1" smtClean="0"/>
              <a:t>도제식</a:t>
            </a:r>
            <a:r>
              <a:rPr lang="ko-KR" altLang="en-US" dirty="0" smtClean="0"/>
              <a:t> 과학교육에 중점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/>
              <a:t>-</a:t>
            </a:r>
            <a:r>
              <a:rPr lang="ko-KR" altLang="en-US" dirty="0" smtClean="0"/>
              <a:t>프랑스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전국에 </a:t>
            </a:r>
            <a:r>
              <a:rPr lang="en-US" altLang="ko-KR" dirty="0" smtClean="0"/>
              <a:t>200</a:t>
            </a:r>
            <a:r>
              <a:rPr lang="ko-KR" altLang="en-US" dirty="0" err="1" smtClean="0"/>
              <a:t>여개의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그랑제꼴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을</a:t>
            </a:r>
            <a:r>
              <a:rPr lang="ko-KR" altLang="en-US" dirty="0" smtClean="0"/>
              <a:t> </a:t>
            </a:r>
            <a:r>
              <a:rPr lang="ko-KR" altLang="en-US" dirty="0" smtClean="0"/>
              <a:t>운영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3-5</a:t>
            </a:r>
            <a:r>
              <a:rPr lang="ko-KR" altLang="en-US" dirty="0" smtClean="0"/>
              <a:t>년의 전문고등사회교육 기관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행정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건축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미술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 다양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현장의 고위전문가들이 강의</a:t>
            </a:r>
            <a:r>
              <a:rPr lang="en-US" altLang="ko-KR" dirty="0" smtClean="0"/>
              <a:t>,</a:t>
            </a:r>
            <a:r>
              <a:rPr lang="ko-KR" altLang="en-US" dirty="0" smtClean="0"/>
              <a:t> 사회진출 지도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졸업 후 관련분야의 중견으로 진출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</a:p>
          <a:p>
            <a:pPr>
              <a:buNone/>
            </a:pPr>
            <a:r>
              <a:rPr lang="en-US" altLang="ko-KR" dirty="0" smtClean="0"/>
              <a:t>   -</a:t>
            </a:r>
            <a:r>
              <a:rPr lang="ko-KR" altLang="en-US" dirty="0" smtClean="0"/>
              <a:t>국립행정학교</a:t>
            </a:r>
            <a:r>
              <a:rPr lang="en-US" altLang="ko-KR" dirty="0" smtClean="0"/>
              <a:t>(ENA)</a:t>
            </a:r>
            <a:r>
              <a:rPr lang="ko-KR" altLang="en-US" dirty="0" smtClean="0"/>
              <a:t>는 프랑스 관료 배출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ESSEC, INSEAD, HEC, ESCP,  </a:t>
            </a:r>
            <a:r>
              <a:rPr lang="ko-KR" altLang="en-US" dirty="0" err="1" smtClean="0"/>
              <a:t>시앙스포</a:t>
            </a:r>
            <a:r>
              <a:rPr lang="ko-KR" altLang="en-US" dirty="0" smtClean="0"/>
              <a:t> 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/>
              <a:t>*</a:t>
            </a:r>
            <a:r>
              <a:rPr lang="ko-KR" altLang="en-US" dirty="0" smtClean="0"/>
              <a:t>신 기술경영 창업</a:t>
            </a:r>
            <a:r>
              <a:rPr lang="ko-KR" altLang="en-US" dirty="0" smtClean="0"/>
              <a:t>을 </a:t>
            </a:r>
            <a:r>
              <a:rPr lang="ko-KR" altLang="en-US" dirty="0" smtClean="0"/>
              <a:t>위한 </a:t>
            </a:r>
            <a:r>
              <a:rPr lang="ko-KR" altLang="en-US" dirty="0" smtClean="0"/>
              <a:t>정책적 </a:t>
            </a:r>
            <a:r>
              <a:rPr lang="ko-KR" altLang="en-US" dirty="0" smtClean="0"/>
              <a:t>지원 필요</a:t>
            </a: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9.</a:t>
            </a:r>
            <a:r>
              <a:rPr lang="ko-KR" altLang="en-US" dirty="0" smtClean="0"/>
              <a:t>지속 가능한 도시 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</a:t>
            </a:r>
            <a:r>
              <a:rPr lang="en-US" altLang="ko-KR" dirty="0" smtClean="0"/>
              <a:t>;</a:t>
            </a:r>
            <a:r>
              <a:rPr lang="ko-KR" altLang="en-US" sz="3100" dirty="0" smtClean="0"/>
              <a:t>사람과 </a:t>
            </a:r>
            <a:r>
              <a:rPr lang="ko-KR" altLang="en-US" sz="3100" dirty="0" smtClean="0"/>
              <a:t>돈의 </a:t>
            </a:r>
            <a:r>
              <a:rPr lang="en-US" altLang="ko-KR" sz="3100" dirty="0" smtClean="0"/>
              <a:t> </a:t>
            </a:r>
            <a:r>
              <a:rPr lang="ko-KR" altLang="en-US" sz="3100" dirty="0" smtClean="0"/>
              <a:t>흐름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2143116"/>
            <a:ext cx="8186766" cy="44314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ko-KR" dirty="0" smtClean="0"/>
              <a:t>-  </a:t>
            </a:r>
            <a:r>
              <a:rPr lang="ko-KR" altLang="en-US" dirty="0" smtClean="0"/>
              <a:t>스웨덴 저 출산율 대책으로 이민제도 활용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발칸반도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발트</a:t>
            </a:r>
            <a:r>
              <a:rPr lang="ko-KR" altLang="en-US" dirty="0" smtClean="0"/>
              <a:t> </a:t>
            </a:r>
            <a:r>
              <a:rPr lang="en-US" altLang="ko-KR" dirty="0" smtClean="0"/>
              <a:t>3</a:t>
            </a:r>
            <a:r>
              <a:rPr lang="ko-KR" altLang="en-US" dirty="0" smtClean="0"/>
              <a:t>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핀란드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베트남 등이 활용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홍콩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싱가포르도 인근 국가 노동인력 활용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err="1" smtClean="0"/>
              <a:t>리히텐슈타인</a:t>
            </a:r>
            <a:r>
              <a:rPr lang="ko-KR" altLang="en-US" dirty="0" smtClean="0"/>
              <a:t> 등 도시국가도 인근 노동력 적극 활용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지역 대도시의 </a:t>
            </a:r>
            <a:r>
              <a:rPr lang="ko-KR" altLang="en-US" dirty="0" smtClean="0"/>
              <a:t>협력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유럽경제 성장이 좋은  </a:t>
            </a:r>
            <a:r>
              <a:rPr lang="ko-KR" altLang="en-US" dirty="0" smtClean="0"/>
              <a:t>사례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남유럽은 북유럽과의 생산도시 연계취약으로 위기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동북아</a:t>
            </a:r>
            <a:r>
              <a:rPr lang="en-US" altLang="ko-KR" dirty="0" smtClean="0"/>
              <a:t>(</a:t>
            </a:r>
            <a:r>
              <a:rPr lang="ko-KR" altLang="en-US" dirty="0" smtClean="0"/>
              <a:t>한</a:t>
            </a:r>
            <a:r>
              <a:rPr lang="en-US" altLang="ko-KR" dirty="0" smtClean="0"/>
              <a:t>,</a:t>
            </a:r>
            <a:r>
              <a:rPr lang="ko-KR" altLang="en-US" dirty="0" smtClean="0"/>
              <a:t>일</a:t>
            </a:r>
            <a:r>
              <a:rPr lang="en-US" altLang="ko-KR" dirty="0" smtClean="0"/>
              <a:t>+</a:t>
            </a:r>
            <a:r>
              <a:rPr lang="ko-KR" altLang="en-US" dirty="0" smtClean="0"/>
              <a:t>대만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 smtClean="0"/>
              <a:t>대도시지역경제의 </a:t>
            </a:r>
            <a:r>
              <a:rPr lang="ko-KR" altLang="en-US" dirty="0" smtClean="0"/>
              <a:t>기반 </a:t>
            </a:r>
            <a:r>
              <a:rPr lang="ko-KR" altLang="en-US" dirty="0" smtClean="0"/>
              <a:t>구축 필요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지역 내 </a:t>
            </a:r>
            <a:r>
              <a:rPr lang="ko-KR" altLang="en-US" dirty="0" smtClean="0"/>
              <a:t>대도시간 </a:t>
            </a:r>
            <a:r>
              <a:rPr lang="ko-KR" altLang="en-US" dirty="0" smtClean="0"/>
              <a:t> </a:t>
            </a:r>
            <a:r>
              <a:rPr lang="ko-KR" altLang="en-US" dirty="0" smtClean="0"/>
              <a:t>국제인력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국제자본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국재상품의 집결과 분산은 </a:t>
            </a:r>
            <a:r>
              <a:rPr lang="ko-KR" altLang="en-US" dirty="0" smtClean="0"/>
              <a:t>가장</a:t>
            </a:r>
            <a:r>
              <a:rPr lang="en-US" altLang="ko-KR" dirty="0" smtClean="0"/>
              <a:t> </a:t>
            </a:r>
            <a:r>
              <a:rPr lang="ko-KR" altLang="en-US" dirty="0" smtClean="0"/>
              <a:t>우수한 </a:t>
            </a:r>
            <a:r>
              <a:rPr lang="ko-KR" altLang="en-US" dirty="0" smtClean="0"/>
              <a:t>경제지리 조건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</a:t>
            </a:r>
            <a:r>
              <a:rPr lang="en-US" altLang="ko-KR" dirty="0" smtClean="0"/>
              <a:t>.</a:t>
            </a:r>
            <a:r>
              <a:rPr lang="ko-KR" altLang="en-US" dirty="0" smtClean="0"/>
              <a:t>지역국가간 </a:t>
            </a:r>
            <a:r>
              <a:rPr lang="ko-KR" altLang="en-US" dirty="0" smtClean="0"/>
              <a:t>교역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생산국가의 남진화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커피벨트로 공업지대 이동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중국을 비롯한 </a:t>
            </a:r>
            <a:r>
              <a:rPr lang="ko-KR" altLang="en-US" dirty="0" err="1" smtClean="0"/>
              <a:t>브릭스</a:t>
            </a:r>
            <a:r>
              <a:rPr lang="en-US" altLang="ko-KR" dirty="0" smtClean="0"/>
              <a:t>(BRICs)</a:t>
            </a:r>
            <a:r>
              <a:rPr lang="ko-KR" altLang="en-US" dirty="0" smtClean="0"/>
              <a:t>의 퇴조 </a:t>
            </a:r>
            <a:endParaRPr lang="en-US" altLang="ko-KR" dirty="0" smtClean="0"/>
          </a:p>
          <a:p>
            <a:r>
              <a:rPr lang="ko-KR" altLang="en-US" dirty="0" smtClean="0"/>
              <a:t>미국과 중남미 </a:t>
            </a:r>
            <a:r>
              <a:rPr lang="en-US" altLang="ko-KR" dirty="0" smtClean="0"/>
              <a:t>(</a:t>
            </a:r>
            <a:r>
              <a:rPr lang="ko-KR" altLang="en-US" dirty="0" smtClean="0"/>
              <a:t>쿠바의 개방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유럽과 중동아시아</a:t>
            </a:r>
            <a:r>
              <a:rPr lang="en-US" altLang="ko-KR" dirty="0" smtClean="0"/>
              <a:t>,</a:t>
            </a:r>
            <a:r>
              <a:rPr lang="ko-KR" altLang="en-US" dirty="0" smtClean="0"/>
              <a:t> 북아프리카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이란의 개방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한국</a:t>
            </a:r>
            <a:r>
              <a:rPr lang="en-US" altLang="ko-KR" dirty="0" smtClean="0"/>
              <a:t>,</a:t>
            </a:r>
            <a:r>
              <a:rPr lang="ko-KR" altLang="en-US" dirty="0" smtClean="0"/>
              <a:t> 일본과 동남아시아</a:t>
            </a:r>
            <a:r>
              <a:rPr lang="en-US" altLang="ko-KR" dirty="0" smtClean="0"/>
              <a:t>(</a:t>
            </a:r>
            <a:r>
              <a:rPr lang="ko-KR" altLang="en-US" dirty="0" smtClean="0"/>
              <a:t>베트남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필리핀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인니 등 성장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싱가포르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홍콩 역할의 상대적 위축은 불가피</a:t>
            </a:r>
            <a:endParaRPr lang="en-US" altLang="ko-KR" dirty="0" smtClean="0"/>
          </a:p>
          <a:p>
            <a:r>
              <a:rPr lang="ko-KR" altLang="en-US" dirty="0" smtClean="0"/>
              <a:t>아세안의 동북아</a:t>
            </a:r>
            <a:r>
              <a:rPr lang="en-US" altLang="ko-KR" dirty="0" smtClean="0"/>
              <a:t>(</a:t>
            </a:r>
            <a:r>
              <a:rPr lang="ko-KR" altLang="en-US" dirty="0" smtClean="0"/>
              <a:t>한</a:t>
            </a:r>
            <a:r>
              <a:rPr lang="en-US" altLang="ko-KR" dirty="0" smtClean="0"/>
              <a:t>,</a:t>
            </a:r>
            <a:r>
              <a:rPr lang="ko-KR" altLang="en-US" dirty="0" smtClean="0"/>
              <a:t>일</a:t>
            </a:r>
            <a:r>
              <a:rPr lang="en-US" altLang="ko-KR" dirty="0" smtClean="0"/>
              <a:t>+</a:t>
            </a:r>
            <a:r>
              <a:rPr lang="ko-KR" altLang="en-US" dirty="0" smtClean="0"/>
              <a:t>대만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의존도 높아질 듯 </a:t>
            </a:r>
            <a:endParaRPr lang="en-US" altLang="ko-KR" dirty="0" smtClean="0"/>
          </a:p>
          <a:p>
            <a:r>
              <a:rPr lang="ko-KR" altLang="en-US" dirty="0" smtClean="0"/>
              <a:t>역내 교역기</a:t>
            </a:r>
            <a:r>
              <a:rPr lang="ko-KR" altLang="en-US" dirty="0" smtClean="0"/>
              <a:t>능</a:t>
            </a:r>
            <a:r>
              <a:rPr lang="ko-KR" altLang="en-US" dirty="0" smtClean="0"/>
              <a:t> </a:t>
            </a:r>
            <a:r>
              <a:rPr lang="ko-KR" altLang="en-US" dirty="0" smtClean="0"/>
              <a:t>재생할 시기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동아시아의 역내 </a:t>
            </a:r>
            <a:r>
              <a:rPr lang="ko-KR" altLang="en-US" dirty="0" smtClean="0"/>
              <a:t>교역이 </a:t>
            </a:r>
            <a:r>
              <a:rPr lang="ko-KR" altLang="en-US" dirty="0" smtClean="0"/>
              <a:t>활기 </a:t>
            </a:r>
            <a:r>
              <a:rPr lang="ko-KR" altLang="en-US" dirty="0" smtClean="0"/>
              <a:t>찾을 듯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일본과 협력한 새로운 </a:t>
            </a:r>
            <a:r>
              <a:rPr lang="ko-KR" altLang="en-US" dirty="0" smtClean="0"/>
              <a:t>선진경제 구축될 듯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대도시 내 </a:t>
            </a:r>
            <a:r>
              <a:rPr lang="ko-KR" altLang="en-US" dirty="0" smtClean="0"/>
              <a:t>산</a:t>
            </a:r>
            <a:r>
              <a:rPr lang="ko-KR" altLang="en-US" dirty="0" smtClean="0"/>
              <a:t>업</a:t>
            </a:r>
            <a:r>
              <a:rPr lang="ko-KR" altLang="en-US" dirty="0" smtClean="0"/>
              <a:t>서비스 </a:t>
            </a:r>
            <a:r>
              <a:rPr lang="ko-KR" altLang="en-US" dirty="0" smtClean="0"/>
              <a:t>기능 활성화 시점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작은 </a:t>
            </a:r>
            <a:r>
              <a:rPr lang="ko-KR" altLang="en-US" dirty="0" smtClean="0"/>
              <a:t>나라들의 지혜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err="1" smtClean="0"/>
              <a:t>리히텐슈타인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; </a:t>
            </a:r>
            <a:r>
              <a:rPr lang="ko-KR" altLang="en-US" sz="2400" dirty="0" smtClean="0"/>
              <a:t>기업고용 인구가 자국인구 초과</a:t>
            </a:r>
            <a:endParaRPr lang="en-US" altLang="ko-KR" sz="2400" dirty="0" smtClean="0"/>
          </a:p>
          <a:p>
            <a:r>
              <a:rPr lang="ko-KR" altLang="en-US" sz="2400" dirty="0" smtClean="0"/>
              <a:t>안도라 </a:t>
            </a:r>
            <a:r>
              <a:rPr lang="en-US" altLang="ko-KR" sz="2400" dirty="0" smtClean="0"/>
              <a:t>; </a:t>
            </a:r>
            <a:r>
              <a:rPr lang="ko-KR" altLang="en-US" sz="2400" dirty="0" smtClean="0"/>
              <a:t>주변국의 생필품 면세 공급</a:t>
            </a:r>
            <a:endParaRPr lang="en-US" altLang="ko-KR" sz="2400" dirty="0" smtClean="0"/>
          </a:p>
          <a:p>
            <a:r>
              <a:rPr lang="ko-KR" altLang="en-US" sz="2400" dirty="0" err="1" smtClean="0"/>
              <a:t>산마리노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; </a:t>
            </a:r>
            <a:r>
              <a:rPr lang="ko-KR" altLang="en-US" sz="2400" dirty="0" smtClean="0"/>
              <a:t>관광수입이 국가수입의 </a:t>
            </a:r>
            <a:r>
              <a:rPr lang="en-US" altLang="ko-KR" sz="2400" dirty="0" smtClean="0"/>
              <a:t>60%</a:t>
            </a:r>
          </a:p>
          <a:p>
            <a:r>
              <a:rPr lang="ko-KR" altLang="en-US" sz="2400" dirty="0" smtClean="0"/>
              <a:t>푸에르토리코 </a:t>
            </a:r>
            <a:r>
              <a:rPr lang="en-US" altLang="ko-KR" sz="2400" dirty="0" smtClean="0"/>
              <a:t>; </a:t>
            </a:r>
            <a:r>
              <a:rPr lang="ko-KR" altLang="en-US" sz="2400" dirty="0" smtClean="0"/>
              <a:t>미국의 시장과 제도 활용</a:t>
            </a:r>
            <a:endParaRPr lang="en-US" altLang="ko-KR" sz="2400" dirty="0" smtClean="0"/>
          </a:p>
          <a:p>
            <a:r>
              <a:rPr lang="ko-KR" altLang="en-US" sz="2400" dirty="0" smtClean="0"/>
              <a:t>모나코 </a:t>
            </a:r>
            <a:r>
              <a:rPr lang="en-US" altLang="ko-KR" sz="2400" dirty="0" smtClean="0"/>
              <a:t>; </a:t>
            </a:r>
            <a:r>
              <a:rPr lang="ko-KR" altLang="en-US" sz="2400" dirty="0" smtClean="0"/>
              <a:t>부유한 면세소비 공간</a:t>
            </a:r>
            <a:endParaRPr lang="en-US" altLang="ko-KR" sz="2400" dirty="0" smtClean="0"/>
          </a:p>
          <a:p>
            <a:r>
              <a:rPr lang="ko-KR" altLang="en-US" sz="2400" dirty="0" smtClean="0"/>
              <a:t>룩셈부르크</a:t>
            </a:r>
            <a:r>
              <a:rPr lang="en-US" altLang="ko-KR" sz="2400" dirty="0" smtClean="0"/>
              <a:t> ; </a:t>
            </a:r>
            <a:r>
              <a:rPr lang="ko-KR" altLang="en-US" sz="2400" dirty="0" smtClean="0"/>
              <a:t>주변국의 연관산업이 핵심</a:t>
            </a:r>
            <a:endParaRPr lang="en-US" altLang="ko-KR" sz="2400" dirty="0" smtClean="0"/>
          </a:p>
          <a:p>
            <a:r>
              <a:rPr lang="ko-KR" altLang="en-US" sz="2400" dirty="0" smtClean="0"/>
              <a:t>싱가포르 </a:t>
            </a:r>
            <a:r>
              <a:rPr lang="en-US" altLang="ko-KR" sz="2400" dirty="0" smtClean="0"/>
              <a:t>; </a:t>
            </a:r>
            <a:r>
              <a:rPr lang="ko-KR" altLang="en-US" sz="2400" dirty="0" smtClean="0"/>
              <a:t>체류인구가 자국인구가 초과</a:t>
            </a:r>
            <a:endParaRPr lang="en-US" altLang="ko-KR" sz="2400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대도시 권역도시는 민첩하고 개방적인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 신기술 경영시대의 협업생태계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933424" y="3741746"/>
            <a:ext cx="5281650" cy="901700"/>
            <a:chOff x="2285984" y="4143380"/>
            <a:chExt cx="4786346" cy="857256"/>
          </a:xfrm>
        </p:grpSpPr>
        <p:sp>
          <p:nvSpPr>
            <p:cNvPr id="5" name="TextBox 4"/>
            <p:cNvSpPr txBox="1"/>
            <p:nvPr/>
          </p:nvSpPr>
          <p:spPr>
            <a:xfrm>
              <a:off x="3143240" y="4156509"/>
              <a:ext cx="3929090" cy="790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800" b="1" dirty="0" smtClean="0">
                  <a:latin typeface="+mn-ea"/>
                </a:rPr>
                <a:t>THANK Y  U</a:t>
              </a:r>
              <a:endParaRPr lang="ko-KR" altLang="en-US" sz="4800" b="1" dirty="0">
                <a:latin typeface="+mn-ea"/>
              </a:endParaRPr>
            </a:p>
          </p:txBody>
        </p:sp>
        <p:pic>
          <p:nvPicPr>
            <p:cNvPr id="6" name="Picture 3" descr="C:\Documents and Settings\USER\Local Settings\Temporary Internet Files\Content.IE5\MU9SHZPV\MC900437642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18198" y="4383523"/>
              <a:ext cx="500066" cy="500066"/>
            </a:xfrm>
            <a:prstGeom prst="rect">
              <a:avLst/>
            </a:prstGeom>
            <a:noFill/>
          </p:spPr>
        </p:pic>
        <p:pic>
          <p:nvPicPr>
            <p:cNvPr id="7" name="Picture 7" descr="C:\Documents and Settings\USER\Local Settings\Temporary Internet Files\Content.IE5\0571W2N9\MC90044132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5984" y="4143380"/>
              <a:ext cx="857256" cy="8572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바탕 화면\칼무리\K-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00240"/>
            <a:ext cx="5745183" cy="3558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대도시권의 시대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대외경제연구원 자료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우리나라 </a:t>
            </a:r>
            <a:r>
              <a:rPr lang="ko-KR" altLang="en-US" dirty="0" smtClean="0"/>
              <a:t>직접투자 유치 부진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-</a:t>
            </a:r>
            <a:r>
              <a:rPr lang="en-US" altLang="ko-KR" dirty="0" smtClean="0"/>
              <a:t>2000</a:t>
            </a:r>
            <a:r>
              <a:rPr lang="ko-KR" altLang="en-US" dirty="0" smtClean="0"/>
              <a:t>년 이후 </a:t>
            </a:r>
            <a:r>
              <a:rPr lang="en-US" altLang="ko-KR" dirty="0" smtClean="0"/>
              <a:t>30</a:t>
            </a:r>
            <a:r>
              <a:rPr lang="ko-KR" altLang="en-US" dirty="0" smtClean="0"/>
              <a:t>위권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잠재력은 </a:t>
            </a:r>
            <a:r>
              <a:rPr lang="en-US" altLang="ko-KR" dirty="0" smtClean="0"/>
              <a:t>17-18</a:t>
            </a:r>
            <a:r>
              <a:rPr lang="ko-KR" altLang="en-US" dirty="0" smtClean="0"/>
              <a:t>위</a:t>
            </a: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-</a:t>
            </a:r>
            <a:r>
              <a:rPr lang="ko-KR" altLang="en-US" dirty="0" smtClean="0"/>
              <a:t>투자유치 환경요인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1.</a:t>
            </a:r>
            <a:r>
              <a:rPr lang="ko-KR" altLang="en-US" dirty="0" smtClean="0"/>
              <a:t>금융시장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2.</a:t>
            </a:r>
            <a:r>
              <a:rPr lang="ko-KR" altLang="en-US" dirty="0" smtClean="0"/>
              <a:t>고급 숙련노동력 확보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3. </a:t>
            </a:r>
            <a:r>
              <a:rPr lang="ko-KR" altLang="en-US" dirty="0" smtClean="0"/>
              <a:t>노사안정사회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4.</a:t>
            </a:r>
            <a:r>
              <a:rPr lang="ko-KR" altLang="en-US" dirty="0" smtClean="0"/>
              <a:t>투자개방성</a:t>
            </a: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글로벌 </a:t>
            </a:r>
            <a:r>
              <a:rPr lang="ko-KR" altLang="en-US" dirty="0" smtClean="0"/>
              <a:t>도시기능 확충이 시급한 상황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특히 </a:t>
            </a:r>
            <a:r>
              <a:rPr lang="ko-KR" altLang="en-US" dirty="0" smtClean="0"/>
              <a:t>대도시권 발전에 각국이 주력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뉴욕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런던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파리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도쿄의 부활노력이 증명</a:t>
            </a: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en-US" altLang="ko-KR" dirty="0" smtClean="0"/>
              <a:t>.</a:t>
            </a:r>
            <a:r>
              <a:rPr lang="ko-KR" altLang="en-US" dirty="0" smtClean="0"/>
              <a:t>대</a:t>
            </a:r>
            <a:r>
              <a:rPr lang="ko-KR" altLang="en-US" dirty="0" smtClean="0"/>
              <a:t>도시권의 </a:t>
            </a:r>
            <a:r>
              <a:rPr lang="ko-KR" altLang="en-US" dirty="0" smtClean="0"/>
              <a:t>과제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자생적 생산기반 </a:t>
            </a:r>
            <a:r>
              <a:rPr lang="ko-KR" altLang="en-US" dirty="0" smtClean="0"/>
              <a:t>부족</a:t>
            </a: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</a:t>
            </a:r>
            <a:r>
              <a:rPr lang="ko-KR" altLang="en-US" dirty="0" smtClean="0"/>
              <a:t>도시 </a:t>
            </a:r>
            <a:r>
              <a:rPr lang="ko-KR" altLang="en-US" dirty="0" smtClean="0"/>
              <a:t>내 생산경제 지원기능의 위축 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 생산관련 지역 자생기반 미약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 금융관리기능 위주의 한정된 금융기능 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지역 내 글로벌 </a:t>
            </a:r>
            <a:r>
              <a:rPr lang="ko-KR" altLang="en-US" dirty="0" smtClean="0"/>
              <a:t>경제지원 기능은 </a:t>
            </a:r>
            <a:r>
              <a:rPr lang="ko-KR" altLang="en-US" dirty="0" smtClean="0"/>
              <a:t>여전히 취약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</a:t>
            </a:r>
          </a:p>
          <a:p>
            <a:pPr lvl="1"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 </a:t>
            </a:r>
            <a:r>
              <a:rPr lang="ko-KR" altLang="en-US" dirty="0" smtClean="0"/>
              <a:t>지역금융 기반약화로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지역자생 </a:t>
            </a:r>
            <a:r>
              <a:rPr lang="ko-KR" altLang="en-US" dirty="0" smtClean="0"/>
              <a:t>금융기반 </a:t>
            </a:r>
            <a:r>
              <a:rPr lang="ko-KR" altLang="en-US" dirty="0" smtClean="0"/>
              <a:t>취</a:t>
            </a:r>
            <a:r>
              <a:rPr lang="ko-KR" altLang="en-US" dirty="0" smtClean="0"/>
              <a:t>약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 smtClean="0"/>
              <a:t>-</a:t>
            </a:r>
            <a:r>
              <a:rPr lang="ko-KR" altLang="en-US" dirty="0" smtClean="0"/>
              <a:t>도시 </a:t>
            </a:r>
            <a:r>
              <a:rPr lang="ko-KR" altLang="en-US" dirty="0" smtClean="0"/>
              <a:t>내 대중노동력의 방치 장기화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대중노동력과 생산금융의 결합이 시대적 과제  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</a:t>
            </a:r>
          </a:p>
          <a:p>
            <a:pPr lvl="1">
              <a:buNone/>
            </a:pPr>
            <a:r>
              <a:rPr lang="en-US" altLang="ko-KR" dirty="0" smtClean="0"/>
              <a:t>  </a:t>
            </a:r>
            <a:r>
              <a:rPr lang="en-US" altLang="ko-KR" dirty="0" smtClean="0"/>
              <a:t>-</a:t>
            </a:r>
            <a:r>
              <a:rPr lang="ko-KR" altLang="en-US" dirty="0" smtClean="0"/>
              <a:t>무역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금융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소비</a:t>
            </a:r>
            <a:r>
              <a:rPr lang="en-US" altLang="ko-KR" dirty="0" smtClean="0"/>
              <a:t>, R&amp;D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 </a:t>
            </a:r>
            <a:r>
              <a:rPr lang="ko-KR" altLang="en-US" dirty="0" smtClean="0"/>
              <a:t>복합성장이</a:t>
            </a:r>
            <a:r>
              <a:rPr lang="ko-KR" altLang="en-US" dirty="0" smtClean="0"/>
              <a:t>  </a:t>
            </a:r>
            <a:r>
              <a:rPr lang="ko-KR" altLang="en-US" dirty="0" smtClean="0"/>
              <a:t>필요한 시기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대도시권의 역사적 </a:t>
            </a:r>
            <a:r>
              <a:rPr lang="ko-KR" altLang="en-US" dirty="0" smtClean="0"/>
              <a:t>경제기반을 재생할 때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지역간 행정구역의 경직적 운영도 제약조건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선진국 </a:t>
            </a:r>
            <a:r>
              <a:rPr lang="ko-KR" altLang="en-US" dirty="0" smtClean="0"/>
              <a:t>대도시의 비전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METRO-NATION </a:t>
            </a:r>
            <a:r>
              <a:rPr lang="ko-KR" altLang="en-US" dirty="0" smtClean="0"/>
              <a:t>개념 등장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글로벌 도시의 성장주도 기능 강화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도시간 연합과 협업의 가능성 제기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동북아 글로벌 산업도시 협력 </a:t>
            </a:r>
            <a:r>
              <a:rPr lang="ko-KR" altLang="en-US" dirty="0" smtClean="0"/>
              <a:t>필요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-12-17</a:t>
            </a:r>
            <a:r>
              <a:rPr lang="ko-KR" altLang="en-US" dirty="0" smtClean="0"/>
              <a:t>세기 유럽의 상업도시 한자</a:t>
            </a:r>
            <a:r>
              <a:rPr lang="en-US" altLang="ko-KR" dirty="0" smtClean="0"/>
              <a:t>(HANSA)</a:t>
            </a:r>
            <a:r>
              <a:rPr lang="ko-KR" altLang="en-US" dirty="0" smtClean="0"/>
              <a:t>동맹을 상기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북해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발트해연안의 상업도시 동맹 </a:t>
            </a:r>
            <a:r>
              <a:rPr lang="en-US" altLang="ko-KR" dirty="0" smtClean="0"/>
              <a:t>100</a:t>
            </a:r>
            <a:r>
              <a:rPr lang="ko-KR" altLang="en-US" dirty="0" smtClean="0"/>
              <a:t>개 내외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도시간 자금과 무역의 특권 부여 </a:t>
            </a:r>
            <a:r>
              <a:rPr lang="en-US" altLang="ko-KR" dirty="0" smtClean="0"/>
              <a:t>(</a:t>
            </a:r>
            <a:r>
              <a:rPr lang="ko-KR" altLang="en-US" dirty="0" smtClean="0"/>
              <a:t>한자상관 운영</a:t>
            </a:r>
            <a:r>
              <a:rPr lang="en-US" altLang="ko-KR" dirty="0" smtClean="0"/>
              <a:t>)</a:t>
            </a:r>
          </a:p>
          <a:p>
            <a:pPr lvl="1"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지중해 상권과 경쟁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런던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함부르크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뤼베크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퀼른</a:t>
            </a:r>
            <a:r>
              <a:rPr lang="ko-KR" altLang="en-US" dirty="0" smtClean="0"/>
              <a:t> 등 </a:t>
            </a: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r>
              <a:rPr lang="ko-KR" altLang="en-US" dirty="0" smtClean="0"/>
              <a:t>대도시간 </a:t>
            </a:r>
            <a:r>
              <a:rPr lang="ko-KR" altLang="en-US" dirty="0" smtClean="0"/>
              <a:t>직접교류 및 교환경제 </a:t>
            </a:r>
            <a:r>
              <a:rPr lang="ko-KR" altLang="en-US" dirty="0" smtClean="0"/>
              <a:t>기능 강화 예상 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도시 내 생산과 </a:t>
            </a:r>
            <a:r>
              <a:rPr lang="ko-KR" altLang="en-US" dirty="0" smtClean="0"/>
              <a:t>제조서비스 </a:t>
            </a:r>
            <a:r>
              <a:rPr lang="ko-KR" altLang="en-US" dirty="0" smtClean="0"/>
              <a:t>지원</a:t>
            </a:r>
            <a:r>
              <a:rPr lang="ko-KR" altLang="en-US" dirty="0" smtClean="0"/>
              <a:t>기능 </a:t>
            </a:r>
            <a:r>
              <a:rPr lang="ko-KR" altLang="en-US" dirty="0" smtClean="0"/>
              <a:t>시급히 보완해야</a:t>
            </a: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                                                     </a:t>
            </a:r>
          </a:p>
          <a:p>
            <a:pPr lvl="1"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4</a:t>
            </a:r>
            <a:r>
              <a:rPr lang="en-US" altLang="ko-KR" dirty="0" smtClean="0"/>
              <a:t>.</a:t>
            </a:r>
            <a:r>
              <a:rPr lang="ko-KR" altLang="en-US" dirty="0" smtClean="0"/>
              <a:t>생</a:t>
            </a:r>
            <a:r>
              <a:rPr lang="ko-KR" altLang="en-US" dirty="0" smtClean="0"/>
              <a:t>산</a:t>
            </a:r>
            <a:r>
              <a:rPr lang="ko-KR" altLang="en-US" dirty="0" smtClean="0"/>
              <a:t>과 </a:t>
            </a:r>
            <a:r>
              <a:rPr lang="ko-KR" altLang="en-US" dirty="0" smtClean="0"/>
              <a:t>상업기능 </a:t>
            </a:r>
            <a:r>
              <a:rPr lang="ko-KR" altLang="en-US" dirty="0" smtClean="0"/>
              <a:t>융</a:t>
            </a:r>
            <a:r>
              <a:rPr lang="ko-KR" altLang="en-US" dirty="0" smtClean="0"/>
              <a:t>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도시 생산기능은 서비스지원에서 </a:t>
            </a:r>
            <a:endParaRPr lang="en-US" altLang="ko-KR" dirty="0" smtClean="0"/>
          </a:p>
          <a:p>
            <a:pPr lvl="1">
              <a:buNone/>
            </a:pPr>
            <a:r>
              <a:rPr lang="ko-KR" altLang="en-US" sz="2200" dirty="0" smtClean="0"/>
              <a:t>뉴욕과 </a:t>
            </a:r>
            <a:r>
              <a:rPr lang="ko-KR" altLang="en-US" sz="2200" dirty="0" smtClean="0"/>
              <a:t>월 스트리트</a:t>
            </a:r>
            <a:endParaRPr lang="en-US" altLang="ko-KR" sz="2200" dirty="0" smtClean="0"/>
          </a:p>
          <a:p>
            <a:pPr lvl="1">
              <a:buNone/>
            </a:pPr>
            <a:r>
              <a:rPr lang="ko-KR" altLang="en-US" sz="2200" dirty="0" smtClean="0"/>
              <a:t>런던과 </a:t>
            </a:r>
            <a:r>
              <a:rPr lang="ko-KR" altLang="en-US" sz="2200" dirty="0" smtClean="0"/>
              <a:t>시티</a:t>
            </a:r>
            <a:endParaRPr lang="en-US" altLang="ko-KR" sz="2200" dirty="0" smtClean="0"/>
          </a:p>
          <a:p>
            <a:pPr lvl="1">
              <a:buNone/>
            </a:pPr>
            <a:r>
              <a:rPr lang="ko-KR" altLang="en-US" sz="2200" dirty="0" smtClean="0"/>
              <a:t>프랑크푸르트와 </a:t>
            </a:r>
            <a:r>
              <a:rPr lang="ko-KR" altLang="en-US" sz="2200" dirty="0" err="1" smtClean="0"/>
              <a:t>도이체</a:t>
            </a:r>
            <a:r>
              <a:rPr lang="ko-KR" altLang="en-US" sz="2200" dirty="0" smtClean="0"/>
              <a:t> </a:t>
            </a:r>
            <a:r>
              <a:rPr lang="ko-KR" altLang="en-US" sz="2200" dirty="0" err="1" smtClean="0"/>
              <a:t>방크</a:t>
            </a:r>
            <a:endParaRPr lang="en-US" altLang="ko-KR" sz="2200" dirty="0" smtClean="0"/>
          </a:p>
          <a:p>
            <a:pPr lvl="1">
              <a:buNone/>
            </a:pPr>
            <a:r>
              <a:rPr lang="ko-KR" altLang="en-US" sz="2200" dirty="0" smtClean="0"/>
              <a:t>도쿄와 </a:t>
            </a:r>
            <a:r>
              <a:rPr lang="ko-KR" altLang="en-US" sz="2200" dirty="0" err="1" smtClean="0"/>
              <a:t>오떼마치</a:t>
            </a:r>
            <a:endParaRPr lang="en-US" altLang="ko-KR" sz="2200" dirty="0" smtClean="0"/>
          </a:p>
          <a:p>
            <a:pPr lvl="1">
              <a:buNone/>
            </a:pPr>
            <a:r>
              <a:rPr lang="ko-KR" altLang="en-US" sz="2200" dirty="0" smtClean="0"/>
              <a:t>싱가포르와 </a:t>
            </a:r>
            <a:r>
              <a:rPr lang="ko-KR" altLang="en-US" sz="2200" dirty="0" err="1" smtClean="0"/>
              <a:t>레플스</a:t>
            </a:r>
            <a:r>
              <a:rPr lang="ko-KR" altLang="en-US" sz="2200" dirty="0" smtClean="0"/>
              <a:t> </a:t>
            </a:r>
            <a:r>
              <a:rPr lang="ko-KR" altLang="en-US" sz="2200" dirty="0" err="1" smtClean="0"/>
              <a:t>플레이스</a:t>
            </a:r>
            <a:endParaRPr lang="en-US" altLang="ko-KR" sz="2200" dirty="0" smtClean="0"/>
          </a:p>
          <a:p>
            <a:pPr lvl="1">
              <a:buNone/>
            </a:pPr>
            <a:endParaRPr lang="en-US" altLang="ko-KR" sz="2200" dirty="0" smtClean="0"/>
          </a:p>
          <a:p>
            <a:pPr lvl="1">
              <a:buNone/>
            </a:pPr>
            <a:r>
              <a:rPr lang="en-US" altLang="ko-KR" sz="2200" dirty="0" smtClean="0"/>
              <a:t>-</a:t>
            </a:r>
            <a:r>
              <a:rPr lang="ko-KR" altLang="en-US" sz="2200" dirty="0" smtClean="0"/>
              <a:t>도시의 상공업기능도 도시산업의 동반자</a:t>
            </a:r>
            <a:endParaRPr lang="en-US" altLang="ko-KR" sz="2200" dirty="0" smtClean="0"/>
          </a:p>
          <a:p>
            <a:pPr lvl="1">
              <a:buNone/>
            </a:pPr>
            <a:r>
              <a:rPr lang="ko-KR" altLang="en-US" sz="2200" dirty="0" smtClean="0"/>
              <a:t> </a:t>
            </a:r>
            <a:r>
              <a:rPr lang="ko-KR" altLang="en-US" sz="2200" dirty="0" smtClean="0"/>
              <a:t>다양한 소상공인들의 </a:t>
            </a:r>
            <a:r>
              <a:rPr lang="ko-KR" altLang="en-US" sz="2200" dirty="0" smtClean="0"/>
              <a:t>활동이 필수</a:t>
            </a:r>
            <a:endParaRPr lang="en-US" altLang="ko-KR" sz="2200" dirty="0" smtClean="0"/>
          </a:p>
          <a:p>
            <a:pPr lvl="1">
              <a:buNone/>
            </a:pPr>
            <a:r>
              <a:rPr lang="en-US" altLang="ko-KR" sz="2200" dirty="0" smtClean="0"/>
              <a:t> </a:t>
            </a:r>
            <a:r>
              <a:rPr lang="ko-KR" altLang="en-US" sz="2200" dirty="0" smtClean="0"/>
              <a:t>전통시장의 활성화도 </a:t>
            </a:r>
            <a:r>
              <a:rPr lang="ko-KR" altLang="en-US" sz="2200" dirty="0" smtClean="0"/>
              <a:t>기본</a:t>
            </a:r>
            <a:endParaRPr lang="en-US" altLang="ko-KR" sz="2200" dirty="0" smtClean="0"/>
          </a:p>
          <a:p>
            <a:pPr lvl="1">
              <a:buNone/>
            </a:pPr>
            <a:r>
              <a:rPr lang="en-US" altLang="ko-KR" sz="2200" dirty="0" smtClean="0"/>
              <a:t> </a:t>
            </a:r>
            <a:r>
              <a:rPr lang="ko-KR" altLang="en-US" sz="2200" dirty="0" smtClean="0"/>
              <a:t>새로운 </a:t>
            </a:r>
            <a:r>
              <a:rPr lang="ko-KR" altLang="en-US" sz="2200" dirty="0" err="1" smtClean="0"/>
              <a:t>회랑형</a:t>
            </a:r>
            <a:r>
              <a:rPr lang="ko-KR" altLang="en-US" sz="2200" dirty="0" smtClean="0"/>
              <a:t> </a:t>
            </a:r>
            <a:r>
              <a:rPr lang="ko-KR" altLang="en-US" sz="2200" dirty="0" smtClean="0"/>
              <a:t>문화상권의 구축도 </a:t>
            </a:r>
            <a:r>
              <a:rPr lang="ko-KR" altLang="en-US" sz="2200" dirty="0" smtClean="0"/>
              <a:t>필요</a:t>
            </a:r>
            <a:endParaRPr lang="en-US" altLang="ko-KR" sz="2200" dirty="0" smtClean="0"/>
          </a:p>
          <a:p>
            <a:pPr lvl="1">
              <a:buNone/>
            </a:pPr>
            <a:r>
              <a:rPr lang="en-US" altLang="ko-KR" sz="2200" dirty="0" smtClean="0"/>
              <a:t> </a:t>
            </a:r>
            <a:r>
              <a:rPr lang="ko-KR" altLang="en-US" sz="2200" dirty="0" smtClean="0"/>
              <a:t>위성도시 자립기반도 대도시와 유통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문화 등에서 협업화 </a:t>
            </a:r>
            <a:endParaRPr lang="en-US" altLang="ko-KR" sz="2200" dirty="0" smtClean="0"/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바탕 화면\칼무리\K-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571612"/>
            <a:ext cx="4705350" cy="3629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5</a:t>
            </a:r>
            <a:r>
              <a:rPr lang="en-US" altLang="ko-KR" dirty="0" smtClean="0"/>
              <a:t>.</a:t>
            </a:r>
            <a:r>
              <a:rPr lang="ko-KR" altLang="en-US" dirty="0" smtClean="0"/>
              <a:t>신기술 상품의 등장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85926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ko-KR" altLang="en-US" sz="1800" dirty="0" smtClean="0"/>
              <a:t>로봇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ko-KR" altLang="en-US" sz="1800" dirty="0" smtClean="0"/>
              <a:t>자율 주행자동차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스마트 기기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5G </a:t>
            </a:r>
            <a:r>
              <a:rPr lang="ko-KR" altLang="en-US" sz="1800" dirty="0" smtClean="0"/>
              <a:t>빅뱅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사물 인터넷</a:t>
            </a:r>
            <a:r>
              <a:rPr lang="en-US" altLang="ko-KR" sz="1800" dirty="0" smtClean="0"/>
              <a:t>’</a:t>
            </a:r>
          </a:p>
          <a:p>
            <a:pPr>
              <a:buNone/>
            </a:pPr>
            <a:r>
              <a:rPr lang="ko-KR" altLang="en-US" sz="1800" dirty="0" smtClean="0"/>
              <a:t>스마트시티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바이오산업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U </a:t>
            </a:r>
            <a:r>
              <a:rPr lang="ko-KR" altLang="en-US" sz="1800" dirty="0" err="1" smtClean="0"/>
              <a:t>헬스케어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신소재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2</a:t>
            </a:r>
            <a:r>
              <a:rPr lang="ko-KR" altLang="en-US" sz="1800" dirty="0" err="1" smtClean="0"/>
              <a:t>차전지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3D </a:t>
            </a:r>
            <a:r>
              <a:rPr lang="ko-KR" altLang="en-US" sz="1800" dirty="0" err="1" smtClean="0"/>
              <a:t>프린팅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AI</a:t>
            </a:r>
          </a:p>
          <a:p>
            <a:pPr>
              <a:buNone/>
            </a:pPr>
            <a:r>
              <a:rPr lang="en-US" altLang="ko-KR" sz="1800" dirty="0" smtClean="0"/>
              <a:t>   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기술경영의 시대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   *</a:t>
            </a:r>
            <a:r>
              <a:rPr lang="ko-KR" altLang="en-US" dirty="0" smtClean="0"/>
              <a:t>제품의 정보서비스화</a:t>
            </a:r>
            <a:endParaRPr lang="en-US" altLang="ko-KR" dirty="0" smtClean="0"/>
          </a:p>
          <a:p>
            <a:pPr lvl="1">
              <a:buNone/>
            </a:pPr>
            <a:r>
              <a:rPr lang="ko-KR" altLang="en-US" sz="2000" dirty="0" smtClean="0"/>
              <a:t>고객 경험 </a:t>
            </a:r>
            <a:r>
              <a:rPr lang="en-US" altLang="ko-KR" sz="2000" dirty="0" smtClean="0"/>
              <a:t>+ </a:t>
            </a:r>
            <a:r>
              <a:rPr lang="ko-KR" altLang="en-US" sz="2000" dirty="0" smtClean="0"/>
              <a:t>고객옹호 </a:t>
            </a:r>
            <a:r>
              <a:rPr lang="en-US" altLang="ko-KR" sz="2000" dirty="0" smtClean="0"/>
              <a:t>+ </a:t>
            </a:r>
            <a:r>
              <a:rPr lang="ko-KR" altLang="en-US" sz="2000" dirty="0" smtClean="0"/>
              <a:t>고객평생주기화</a:t>
            </a:r>
            <a:endParaRPr lang="en-US" altLang="ko-KR" sz="2000" dirty="0" smtClean="0"/>
          </a:p>
          <a:p>
            <a:pPr lvl="1">
              <a:buNone/>
            </a:pPr>
            <a:r>
              <a:rPr lang="ko-KR" altLang="en-US" sz="2000" dirty="0" smtClean="0"/>
              <a:t>디지털 연결경제의 시대</a:t>
            </a:r>
            <a:endParaRPr lang="en-US" altLang="ko-KR" sz="2000" dirty="0" smtClean="0"/>
          </a:p>
          <a:p>
            <a:pPr lvl="1">
              <a:buNone/>
            </a:pPr>
            <a:r>
              <a:rPr lang="ko-KR" altLang="en-US" sz="2000" dirty="0" smtClean="0"/>
              <a:t>소비자 </a:t>
            </a:r>
            <a:r>
              <a:rPr lang="en-US" altLang="ko-KR" sz="2000" dirty="0" smtClean="0"/>
              <a:t>70%</a:t>
            </a:r>
            <a:r>
              <a:rPr lang="ko-KR" altLang="en-US" sz="2000" dirty="0" smtClean="0"/>
              <a:t>는 사전 정보 획득평가</a:t>
            </a:r>
            <a:endParaRPr lang="en-US" altLang="ko-KR" sz="2000" dirty="0" smtClean="0"/>
          </a:p>
          <a:p>
            <a:pPr lvl="1">
              <a:buNone/>
            </a:pPr>
            <a:r>
              <a:rPr lang="en-US" altLang="ko-KR" sz="2000" dirty="0" smtClean="0"/>
              <a:t> </a:t>
            </a:r>
            <a:r>
              <a:rPr lang="ko-KR" altLang="en-US" sz="2000" dirty="0" smtClean="0"/>
              <a:t>대면소비 감동은 점차 감소</a:t>
            </a:r>
            <a:endParaRPr lang="en-US" altLang="ko-KR" sz="2000" dirty="0" smtClean="0"/>
          </a:p>
          <a:p>
            <a:pPr lvl="1">
              <a:buNone/>
            </a:pPr>
            <a:r>
              <a:rPr lang="ko-KR" altLang="en-US" sz="2000" dirty="0" smtClean="0"/>
              <a:t>자동차 구매 전 매장방문 감소</a:t>
            </a:r>
            <a:r>
              <a:rPr lang="en-US" altLang="ko-KR" sz="2000" dirty="0" smtClean="0"/>
              <a:t>(5</a:t>
            </a:r>
            <a:r>
              <a:rPr lang="ko-KR" altLang="en-US" sz="2000" dirty="0" smtClean="0"/>
              <a:t>회</a:t>
            </a:r>
            <a:r>
              <a:rPr lang="en-US" altLang="ko-KR" sz="2000" dirty="0" smtClean="0"/>
              <a:t>-&gt;1.6</a:t>
            </a:r>
            <a:r>
              <a:rPr lang="ko-KR" altLang="en-US" sz="2000" dirty="0" smtClean="0"/>
              <a:t>회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pPr lvl="1">
              <a:buNone/>
            </a:pPr>
            <a:endParaRPr lang="en-US" altLang="ko-KR" sz="2000" dirty="0" smtClean="0"/>
          </a:p>
          <a:p>
            <a:pPr lvl="1">
              <a:buNone/>
            </a:pPr>
            <a:r>
              <a:rPr lang="en-US" altLang="ko-KR" sz="2400" dirty="0" smtClean="0"/>
              <a:t>-</a:t>
            </a:r>
            <a:r>
              <a:rPr lang="ko-KR" altLang="en-US" sz="2400" dirty="0" smtClean="0"/>
              <a:t>파괴적 외부자 개입</a:t>
            </a:r>
            <a:endParaRPr lang="en-US" altLang="ko-KR" sz="2400" dirty="0" smtClean="0"/>
          </a:p>
          <a:p>
            <a:pPr lvl="1">
              <a:buNone/>
            </a:pPr>
            <a:r>
              <a:rPr lang="en-US" altLang="ko-KR" sz="2400" dirty="0" smtClean="0"/>
              <a:t> </a:t>
            </a:r>
            <a:r>
              <a:rPr lang="ko-KR" altLang="en-US" sz="2000" dirty="0" smtClean="0"/>
              <a:t>기존 기술과 시장의 와해</a:t>
            </a:r>
            <a:endParaRPr lang="en-US" altLang="ko-KR" sz="2000" dirty="0" smtClean="0"/>
          </a:p>
          <a:p>
            <a:pPr lvl="1">
              <a:buNone/>
            </a:pPr>
            <a:r>
              <a:rPr lang="en-US" altLang="ko-KR" sz="2000" dirty="0" smtClean="0"/>
              <a:t> </a:t>
            </a:r>
            <a:r>
              <a:rPr lang="ko-KR" altLang="en-US" sz="2000" dirty="0" smtClean="0"/>
              <a:t>개인과의 접촉 시도</a:t>
            </a:r>
            <a:endParaRPr lang="en-US" altLang="ko-KR" sz="2000" dirty="0" smtClean="0"/>
          </a:p>
          <a:p>
            <a:pPr lvl="1">
              <a:buNone/>
            </a:pPr>
            <a:r>
              <a:rPr lang="ko-KR" altLang="en-US" sz="2000" dirty="0" smtClean="0"/>
              <a:t> 민첩한 대응 필요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lvl="1">
              <a:buNone/>
            </a:pPr>
            <a:endParaRPr lang="en-US" altLang="ko-KR" sz="2400" dirty="0" smtClean="0"/>
          </a:p>
          <a:p>
            <a:pPr lvl="1">
              <a:buNone/>
            </a:pPr>
            <a:endParaRPr lang="en-US" altLang="ko-KR" sz="2000" dirty="0" smtClean="0"/>
          </a:p>
          <a:p>
            <a:pPr lvl="1"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551</TotalTime>
  <Words>865</Words>
  <Application>Microsoft Office PowerPoint</Application>
  <PresentationFormat>화면 슬라이드 쇼(4:3)</PresentationFormat>
  <Paragraphs>176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도시</vt:lpstr>
      <vt:lpstr>대도시권 경제의 미래</vt:lpstr>
      <vt:lpstr>슬라이드 2</vt:lpstr>
      <vt:lpstr>1. 대도시권의 시대</vt:lpstr>
      <vt:lpstr>2.대도시권의 과제</vt:lpstr>
      <vt:lpstr>3. 선진국 대도시의 비전</vt:lpstr>
      <vt:lpstr>4.생산과 상업기능 융합</vt:lpstr>
      <vt:lpstr>슬라이드 7</vt:lpstr>
      <vt:lpstr>5.신기술 상품의 등장 </vt:lpstr>
      <vt:lpstr>6.기술경영의 시대</vt:lpstr>
      <vt:lpstr>7. 생산서비스기반 확충</vt:lpstr>
      <vt:lpstr>슬라이드 11</vt:lpstr>
      <vt:lpstr>8.신 기술경영 교육 </vt:lpstr>
      <vt:lpstr>9.교육과 창업정신</vt:lpstr>
      <vt:lpstr>9.지속 가능한 도시      ;사람과 돈의  흐름 </vt:lpstr>
      <vt:lpstr>10.지역국가간 교역 </vt:lpstr>
      <vt:lpstr>11.작은 나라들의 지혜 </vt:lpstr>
      <vt:lpstr>슬라이드 17</vt:lpstr>
    </vt:vector>
  </TitlesOfParts>
  <Company>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국가의 성숙과  장기 건설시장의 전망</dc:title>
  <dc:creator>SJ</dc:creator>
  <cp:lastModifiedBy>BGS</cp:lastModifiedBy>
  <cp:revision>258</cp:revision>
  <dcterms:created xsi:type="dcterms:W3CDTF">2014-02-10T00:12:37Z</dcterms:created>
  <dcterms:modified xsi:type="dcterms:W3CDTF">2016-05-29T22:08:58Z</dcterms:modified>
</cp:coreProperties>
</file>