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56" r:id="rId3"/>
    <p:sldId id="257" r:id="rId4"/>
    <p:sldId id="258" r:id="rId5"/>
    <p:sldId id="259" r:id="rId6"/>
    <p:sldId id="260" r:id="rId7"/>
    <p:sldId id="278" r:id="rId8"/>
    <p:sldId id="263" r:id="rId9"/>
    <p:sldId id="262" r:id="rId10"/>
    <p:sldId id="264" r:id="rId11"/>
    <p:sldId id="265" r:id="rId12"/>
    <p:sldId id="266" r:id="rId13"/>
    <p:sldId id="267" r:id="rId14"/>
    <p:sldId id="271" r:id="rId15"/>
    <p:sldId id="269" r:id="rId16"/>
    <p:sldId id="270" r:id="rId17"/>
    <p:sldId id="272" r:id="rId18"/>
    <p:sldId id="274" r:id="rId19"/>
    <p:sldId id="280" r:id="rId20"/>
    <p:sldId id="273" r:id="rId21"/>
    <p:sldId id="275" r:id="rId2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-988" y="-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64CA6-B4B5-4BA1-88C5-B17B9173E19E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68F0D-902E-4326-BCC8-9C8F912D57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27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CB68C-D62D-4EB2-BE5B-F998B66339B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08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79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54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60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77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49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77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34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49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31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8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44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1523-8AA9-43D9-8D94-AD9CF39D77B3}" type="datetimeFigureOut">
              <a:rPr lang="ko-KR" altLang="en-US" smtClean="0"/>
              <a:t>2019-02-20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E09DD-0940-46F3-AF67-B3B82E9F63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51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-1" y="696384"/>
            <a:ext cx="9906001" cy="4806950"/>
            <a:chOff x="0" y="958850"/>
            <a:chExt cx="9140825" cy="5029200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0" y="5988050"/>
              <a:ext cx="9140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0" y="958850"/>
              <a:ext cx="0" cy="502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>
              <a:off x="0" y="958850"/>
              <a:ext cx="9140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9140825" y="958850"/>
              <a:ext cx="0" cy="502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68149" y="925214"/>
            <a:ext cx="936851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50000"/>
              </a:spcBef>
            </a:pPr>
            <a:r>
              <a:rPr lang="ko-KR" alt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디지털 혁명과 </a:t>
            </a:r>
            <a:endParaRPr lang="en-US" altLang="ko-KR" sz="54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r">
              <a:spcBef>
                <a:spcPct val="50000"/>
              </a:spcBef>
            </a:pPr>
            <a:r>
              <a:rPr lang="ko-KR" altLang="en-US" sz="5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한국경제</a:t>
            </a:r>
            <a:endParaRPr lang="ko-KR" altLang="en-US" sz="5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84665" y="6240835"/>
            <a:ext cx="9821335" cy="597281"/>
            <a:chOff x="84665" y="-31067"/>
            <a:chExt cx="9821335" cy="597281"/>
          </a:xfrm>
        </p:grpSpPr>
        <p:sp>
          <p:nvSpPr>
            <p:cNvPr id="20" name="직사각형 19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21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11" y="3132929"/>
            <a:ext cx="3410210" cy="21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7" name="직사각형 6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321733" y="2953597"/>
            <a:ext cx="9110133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algn="just">
              <a:lnSpc>
                <a:spcPct val="150000"/>
              </a:lnSpc>
              <a:spcAft>
                <a:spcPts val="1000"/>
              </a:spcAft>
            </a:pPr>
            <a:r>
              <a:rPr lang="ko-KR" altLang="en-US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 과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도한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당 섭취로 일시적 과잉 흥분 상태 → 가장 큰 문제</a:t>
            </a:r>
          </a:p>
          <a:p>
            <a:pPr marL="3810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는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과도한 부채 → 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2008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년보다 비교할 수 없을 정도로 높아 → 개인 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3810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국가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기업의 부채가 역사상 최고 → 경제가 가장 좋은 미국조차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저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3810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금리와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부채 중심의 성장에 젖어 있어 → 만성적인 수요부족의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구조</a:t>
            </a:r>
            <a:endParaRPr lang="en-US" altLang="ko-KR" sz="22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810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적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침체로 세계경제는 동맥경화에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402166" y="1157664"/>
            <a:ext cx="8949268" cy="47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4. </a:t>
            </a:r>
            <a:r>
              <a:rPr lang="ko-KR" altLang="en-US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글로벌 경제</a:t>
            </a:r>
            <a:endParaRPr lang="ko-KR" altLang="ko-KR" sz="2400" u="sng" kern="100" dirty="0">
              <a:solidFill>
                <a:srgbClr val="0070C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02166" y="2118525"/>
            <a:ext cx="9110133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800" b="1" kern="100" dirty="0" err="1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슈거하이</a:t>
            </a:r>
            <a:r>
              <a:rPr lang="en-US" altLang="ko-KR" sz="28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?</a:t>
            </a:r>
            <a:endParaRPr lang="ko-KR" altLang="ko-KR" sz="2800" b="1" kern="100" dirty="0">
              <a:solidFill>
                <a:srgbClr val="00206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7" name="직사각형 6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3380328" y="2059824"/>
            <a:ext cx="8729133" cy="258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0" algn="just">
              <a:spcAft>
                <a:spcPts val="1000"/>
              </a:spcAft>
            </a:pPr>
            <a:r>
              <a:rPr lang="en-US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en-US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「</a:t>
            </a:r>
            <a:r>
              <a:rPr lang="ko-KR" altLang="ko-KR" sz="19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라가르드</a:t>
            </a:r>
            <a:r>
              <a:rPr lang="en-US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IMF 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총재</a:t>
            </a:r>
            <a:r>
              <a:rPr lang="ko-KR" altLang="en-US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」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는 </a:t>
            </a:r>
            <a:r>
              <a:rPr lang="en-US" altLang="ko-KR" sz="19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9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cs typeface="Times New Roman" panose="02020603050405020304" pitchFamily="18" charset="0"/>
              </a:rPr>
              <a:t>향후 세계 경제에 폭풍이 </a:t>
            </a:r>
            <a:endParaRPr lang="en-US" altLang="ko-KR" sz="19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6850" algn="just">
              <a:spcAft>
                <a:spcPts val="1000"/>
              </a:spcAft>
            </a:pPr>
            <a:r>
              <a:rPr lang="en-US" altLang="ko-KR" sz="19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sz="19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cs typeface="Times New Roman" panose="02020603050405020304" pitchFamily="18" charset="0"/>
              </a:rPr>
              <a:t>몰려 </a:t>
            </a:r>
            <a:r>
              <a:rPr lang="ko-KR" altLang="ko-KR" sz="19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cs typeface="Times New Roman" panose="02020603050405020304" pitchFamily="18" charset="0"/>
              </a:rPr>
              <a:t>올 수 있다</a:t>
            </a:r>
            <a:r>
              <a:rPr lang="en-US" altLang="ko-KR" sz="19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며 각국 정부의 대비를 주문</a:t>
            </a: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endParaRPr lang="en-US" altLang="ko-KR" sz="19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6850" algn="just">
              <a:spcAft>
                <a:spcPts val="1000"/>
              </a:spcAft>
            </a:pP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세계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경제를 위협하는</a:t>
            </a: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4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대 먹구름으로 무역 긴장 </a:t>
            </a:r>
            <a:endParaRPr lang="en-US" altLang="ko-KR" sz="19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6850" algn="just">
              <a:spcAft>
                <a:spcPts val="1000"/>
              </a:spcAft>
            </a:pP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및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관세 인상</a:t>
            </a: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금융 긴축</a:t>
            </a: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영국의 유럽연합 탈퇴로 </a:t>
            </a:r>
            <a:endParaRPr lang="en-US" altLang="ko-KR" sz="19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96850" algn="just">
              <a:spcAft>
                <a:spcPts val="1000"/>
              </a:spcAft>
            </a:pP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인한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불확실성</a:t>
            </a: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중국경제의 성장둔화 가속화를 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꼽음</a:t>
            </a:r>
            <a:r>
              <a:rPr lang="en-US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marL="196850" algn="just">
              <a:spcAft>
                <a:spcPts val="1000"/>
              </a:spcAft>
            </a:pPr>
            <a:r>
              <a:rPr lang="en-US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번개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한번이면 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폭풍우</a:t>
            </a:r>
            <a:r>
              <a:rPr lang="en-US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9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될 </a:t>
            </a:r>
            <a:r>
              <a:rPr lang="ko-KR" altLang="ko-KR" sz="19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것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938"/>
            <a:ext cx="3637285" cy="2417662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 flipV="1">
            <a:off x="0" y="1966406"/>
            <a:ext cx="9906000" cy="25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V="1">
            <a:off x="-20317" y="4654286"/>
            <a:ext cx="9906000" cy="25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33-1-0921581343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6715126" y="1499743"/>
            <a:ext cx="319087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그룹 3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5" name="직사각형 4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381000" y="1499743"/>
            <a:ext cx="9042400" cy="4878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글로벌 경제 일제히 하강 </a:t>
            </a:r>
            <a:r>
              <a:rPr lang="ko-KR" altLang="ko-KR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경고등</a:t>
            </a:r>
            <a:r>
              <a:rPr lang="ko-KR" altLang="ko-KR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▶</a:t>
            </a:r>
            <a:r>
              <a:rPr lang="ko-KR" altLang="ko-KR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각국 긴축완화 선회</a:t>
            </a:r>
            <a:endParaRPr lang="ko-KR" altLang="ko-KR" sz="11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중국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: 2019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년 춘절 소비증가율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(8.5%) 2005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년 집계시작 후 최저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        </a:t>
            </a:r>
            <a:endParaRPr lang="ko-KR" altLang="ko-KR" sz="11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영국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올해 성장률 전망치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1,2%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로 최근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10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년 최저 예상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                     </a:t>
            </a:r>
            <a:endParaRPr lang="ko-KR" altLang="ko-KR" sz="11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독일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지난해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3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분기 성장률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1.5%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로 최근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5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년 최저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                          </a:t>
            </a:r>
            <a:endParaRPr lang="ko-KR" altLang="ko-KR" sz="11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이탈리아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: 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지난해</a:t>
            </a:r>
            <a:r>
              <a:rPr lang="en-US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3, 4</a:t>
            </a:r>
            <a:r>
              <a:rPr lang="ko-KR" altLang="ko-KR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분기 연속 마이너스 </a:t>
            </a:r>
            <a:r>
              <a:rPr lang="ko-KR" altLang="ko-KR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성장</a:t>
            </a:r>
            <a:endParaRPr lang="en-US" altLang="ko-KR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중동 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산유국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 GDP 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공공부채비율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2013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13%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▶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2018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33%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로 급증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          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 2017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7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월∼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2018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6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월 실업률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6.1%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로 역대 최고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               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유럽연합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 1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월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7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 올해 </a:t>
            </a:r>
            <a:r>
              <a:rPr lang="ko-KR" altLang="ko-K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유로존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성장률 전망치를 두 달 만에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0.6% </a:t>
            </a: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포인트나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낮춘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1,3%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로 </a:t>
            </a: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제시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▶ </a:t>
            </a: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혼란스러운 </a:t>
            </a:r>
            <a:r>
              <a:rPr lang="ko-KR" altLang="ko-K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브렉시트와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글로벌 교역 </a:t>
            </a: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악화로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ko-K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유로존이</a:t>
            </a: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ko-K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퍼펙트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</a:t>
            </a:r>
            <a:r>
              <a:rPr lang="ko-KR" altLang="ko-K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스톰에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직면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                                               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"/>
            </a:pP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미국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: 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경제성장률이 지난해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3.1%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에서 올해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2.3% </a:t>
            </a:r>
            <a:r>
              <a:rPr lang="ko-KR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내년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1.7% </a:t>
            </a:r>
            <a:r>
              <a:rPr lang="ko-K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전망</a:t>
            </a:r>
            <a:r>
              <a:rPr lang="en-US" altLang="ko-KR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                   </a:t>
            </a:r>
            <a:endParaRPr lang="ko-KR" altLang="ko-KR" sz="11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12388" y="2046692"/>
            <a:ext cx="748923" cy="445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미국</a:t>
            </a:r>
            <a:endParaRPr lang="ko-KR" altLang="ko-KR" sz="2200" kern="1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2388" y="2865861"/>
            <a:ext cx="84936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누적된 재정적자는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21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조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5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천억 달러로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GDP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103%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에 달하고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연간 무역수지 적자는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5,520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억 달러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감세정책으로 연방정부의 재정이 악화되어 지금은 견딜 만 하지만 미래에는 쉽지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않다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2200" b="1" kern="1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10" name="직사각형 9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11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92" y="1563563"/>
            <a:ext cx="2080683" cy="13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9099" y="1500771"/>
            <a:ext cx="8987367" cy="108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국유기업의 비효율성</a:t>
            </a:r>
            <a:r>
              <a:rPr lang="en-US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중국 경제에서</a:t>
            </a:r>
            <a:r>
              <a:rPr lang="en-US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43%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를 차지하는 국유기업의 일부 </a:t>
            </a:r>
            <a:endParaRPr lang="en-US" altLang="ko-KR" sz="20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en-US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부도로 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경제의 암적 </a:t>
            </a: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존재로</a:t>
            </a:r>
            <a:r>
              <a:rPr lang="en-US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→ </a:t>
            </a: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공급과잉으로 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외자기업 축출 </a:t>
            </a:r>
            <a:r>
              <a:rPr lang="en-US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        </a:t>
            </a:r>
            <a:endParaRPr lang="ko-KR" altLang="ko-KR" sz="2000" b="1" kern="1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9099" y="2781063"/>
            <a:ext cx="9131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권위주의 체제</a:t>
            </a:r>
            <a:r>
              <a:rPr lang="en-US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사회를 비효율적으로 만들고 경제성장을 제약하며 사회갈등을 유발하면서 공산당 일당 독재에 위협</a:t>
            </a:r>
            <a:r>
              <a:rPr lang="en-US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→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인터넷으로 자유와 민주주의 의식이 싹트면 젊은 세대들이 미래의 위협세력으로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25966" y="5372208"/>
            <a:ext cx="9677400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55600">
              <a:lnSpc>
                <a:spcPct val="115000"/>
              </a:lnSpc>
              <a:spcAft>
                <a:spcPts val="1000"/>
              </a:spcAft>
            </a:pPr>
            <a:r>
              <a:rPr lang="ko-KR" altLang="ko-KR" sz="20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☞ 향후 중국 내부에 눌려 있던 많은 문제가 본격적으로 나타나면서 </a:t>
            </a:r>
            <a:endParaRPr lang="en-US" altLang="ko-KR" sz="2000" b="1" kern="100" dirty="0" smtClean="0">
              <a:solidFill>
                <a:srgbClr val="00206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>
              <a:lnSpc>
                <a:spcPct val="115000"/>
              </a:lnSpc>
              <a:spcAft>
                <a:spcPts val="1000"/>
              </a:spcAft>
            </a:pPr>
            <a:r>
              <a:rPr lang="en-US" altLang="ko-KR" sz="20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sz="20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미∙중 </a:t>
            </a:r>
            <a:r>
              <a:rPr lang="ko-KR" altLang="ko-KR" sz="20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전쟁에서 패배하는 것보다 국내적 문제가 발목을 잡아 위기에 빠질 </a:t>
            </a:r>
            <a:endParaRPr lang="en-US" altLang="ko-KR" sz="2000" b="1" kern="100" dirty="0">
              <a:solidFill>
                <a:srgbClr val="00206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>
              <a:lnSpc>
                <a:spcPct val="115000"/>
              </a:lnSpc>
              <a:spcAft>
                <a:spcPts val="1000"/>
              </a:spcAft>
            </a:pPr>
            <a:r>
              <a:rPr lang="en-US" altLang="ko-KR" sz="20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sz="20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가능성이 </a:t>
            </a:r>
            <a:r>
              <a:rPr lang="ko-KR" altLang="ko-KR" sz="20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높음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11" name="직사각형 10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12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512233" y="849368"/>
            <a:ext cx="830677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o-KR" altLang="ko-KR" sz="22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중</a:t>
            </a:r>
            <a:r>
              <a:rPr lang="ko-KR" altLang="en-US" sz="22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국</a:t>
            </a:r>
            <a:r>
              <a:rPr lang="en-US" altLang="ko-KR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1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32" y="3828227"/>
            <a:ext cx="2230967" cy="1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0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63919" y="1513292"/>
            <a:ext cx="879728" cy="445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29540">
              <a:lnSpc>
                <a:spcPct val="115000"/>
              </a:lnSpc>
              <a:spcAft>
                <a:spcPts val="1000"/>
              </a:spcAft>
            </a:pPr>
            <a:r>
              <a:rPr lang="ko-KR" altLang="ko-KR" sz="22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일본</a:t>
            </a:r>
            <a:endParaRPr lang="ko-KR" altLang="ko-KR" sz="11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35319" y="1959120"/>
            <a:ext cx="88610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2008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년 이후 시중에 뿌린 돈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양적 완화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이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432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조엔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→ 일본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GDP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의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84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%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→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일본중앙은행이 경제 회복이라는 미명하에 매일같이 증권시장에서 주식을 사들여 전체 상장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주식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3.6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%(250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조엔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보유 → 그 결과 경기는 어느 정도 회복되고 일자리도 늘어났지만 엄청난 후유증 예상 → </a:t>
            </a:r>
            <a:r>
              <a:rPr lang="ko-KR" altLang="ko-KR" sz="2200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아베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정부의 무모한 정책 경제 논리를 벗어난 정책은 언젠가 대가를 요구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7" name="직사각형 6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77" y="5393484"/>
            <a:ext cx="1597489" cy="10219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21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59988" y="683559"/>
            <a:ext cx="748923" cy="445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o-KR" altLang="ko-KR" sz="2200" b="1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유럽</a:t>
            </a:r>
            <a:endParaRPr lang="ko-KR" altLang="ko-KR" sz="2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44500" y="1129387"/>
            <a:ext cx="9258300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현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재 </a:t>
            </a:r>
            <a:r>
              <a:rPr lang="ko-KR" altLang="ko-K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유럽에는 독일만 건재하고 프랑스도 정치개혁과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경제구조개혁에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도 경제성장률은 하강</a:t>
            </a: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동유럽도 마땅한 산업이 없는 상태에서 빠른 고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ko-KR" altLang="ko-KR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령화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등으로 성장 잠재력이 낮아지고</a:t>
            </a: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재정의 상당부분을 </a:t>
            </a: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EU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에 </a:t>
            </a:r>
            <a:r>
              <a:rPr lang="ko-KR" altLang="ko-KR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의존하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고 있는 폴란드 헝가리 등도 서서히 경제위기의 기운이 감돌고 </a:t>
            </a: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국제정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치적으로 인접한 러시아와 패권</a:t>
            </a: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국인 미국으로부터 종속을 강요 당하는 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</a:pP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난감한 상황도 예상됨</a:t>
            </a: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 </a:t>
            </a:r>
            <a:endParaRPr lang="ko-KR" altLang="ko-KR" b="1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95074" y="4644512"/>
            <a:ext cx="2383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★ </a:t>
            </a:r>
            <a:r>
              <a:rPr lang="ko-KR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영국의 </a:t>
            </a:r>
            <a:r>
              <a:rPr lang="ko-KR" altLang="ko-K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브렉시트</a:t>
            </a:r>
            <a:endParaRPr lang="ko-KR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9988" y="5545603"/>
            <a:ext cx="8236879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15000"/>
              </a:lnSpc>
              <a:spcAft>
                <a:spcPts val="1000"/>
              </a:spcAft>
            </a:pPr>
            <a:r>
              <a:rPr lang="ko-KR" altLang="ko-K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☞ 현재 </a:t>
            </a:r>
            <a:r>
              <a:rPr lang="en-US" altLang="ko-K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EU</a:t>
            </a:r>
            <a:r>
              <a:rPr lang="ko-KR" altLang="ko-K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지역의 평균실업률은</a:t>
            </a:r>
            <a:r>
              <a:rPr lang="en-US" altLang="ko-K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8%</a:t>
            </a:r>
            <a:r>
              <a:rPr lang="ko-KR" altLang="ko-K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로 미국이나 주요 아시아 국가들의</a:t>
            </a:r>
            <a:r>
              <a:rPr lang="en-US" altLang="ko-K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4%</a:t>
            </a:r>
            <a:endParaRPr lang="ko-KR" altLang="ko-KR" b="1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54000">
              <a:lnSpc>
                <a:spcPct val="115000"/>
              </a:lnSpc>
              <a:spcAft>
                <a:spcPts val="1000"/>
              </a:spcAft>
            </a:pP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에 </a:t>
            </a:r>
            <a:r>
              <a:rPr lang="ko-KR" altLang="ko-K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비해 크게 높은 수준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9" name="직사각형 8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10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27" y="3934372"/>
            <a:ext cx="2168428" cy="14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4953000" y="2257278"/>
            <a:ext cx="4953000" cy="2945530"/>
            <a:chOff x="715433" y="1867811"/>
            <a:chExt cx="4953000" cy="2945530"/>
          </a:xfrm>
        </p:grpSpPr>
        <p:sp>
          <p:nvSpPr>
            <p:cNvPr id="5" name="직사각형 4"/>
            <p:cNvSpPr/>
            <p:nvPr/>
          </p:nvSpPr>
          <p:spPr>
            <a:xfrm>
              <a:off x="715433" y="2438332"/>
              <a:ext cx="4953000" cy="23750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"/>
              </a:pPr>
              <a:r>
                <a:rPr lang="ko-KR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인구수</a:t>
              </a:r>
              <a:r>
                <a:rPr lang="en-US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 : </a:t>
              </a:r>
              <a:r>
                <a:rPr lang="en-US" altLang="ko-KR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27</a:t>
              </a:r>
              <a:r>
                <a:rPr lang="ko-KR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위</a:t>
              </a:r>
              <a:endParaRPr lang="en-US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"/>
              </a:pPr>
              <a:r>
                <a:rPr lang="ko-KR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면</a:t>
              </a:r>
              <a:r>
                <a:rPr lang="en-US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   </a:t>
              </a:r>
              <a:r>
                <a:rPr lang="ko-KR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적</a:t>
              </a:r>
              <a:r>
                <a:rPr lang="en-US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 : </a:t>
              </a:r>
              <a:r>
                <a:rPr lang="en-US" altLang="ko-KR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107</a:t>
              </a:r>
              <a:r>
                <a:rPr lang="ko-KR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위</a:t>
              </a:r>
              <a:endParaRPr lang="en-US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"/>
              </a:pPr>
              <a:r>
                <a:rPr lang="en-US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1</a:t>
              </a:r>
              <a:r>
                <a:rPr lang="ko-KR" altLang="ko-KR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인당 </a:t>
              </a:r>
              <a:r>
                <a:rPr lang="ko-KR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국민소득</a:t>
              </a:r>
              <a:r>
                <a:rPr lang="en-US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 : </a:t>
              </a:r>
              <a:r>
                <a:rPr lang="en-US" altLang="ko-KR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29</a:t>
              </a:r>
              <a:r>
                <a:rPr lang="ko-KR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위</a:t>
              </a:r>
              <a:endParaRPr lang="en-US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"/>
              </a:pPr>
              <a:r>
                <a:rPr lang="en-US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GDP : 12</a:t>
              </a:r>
              <a:r>
                <a:rPr lang="ko-KR" altLang="ko-KR" sz="20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위</a:t>
              </a:r>
              <a:endParaRPr lang="en-US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15000"/>
                </a:lnSpc>
                <a:spcAft>
                  <a:spcPts val="1000"/>
                </a:spcAft>
                <a:buFont typeface="Wingdings" panose="05000000000000000000" pitchFamily="2" charset="2"/>
                <a:buChar char=""/>
              </a:pPr>
              <a:r>
                <a:rPr lang="ko-KR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교역량</a:t>
              </a:r>
              <a:r>
                <a:rPr lang="en-US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 : </a:t>
              </a:r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10</a:t>
              </a:r>
              <a:r>
                <a:rPr lang="ko-KR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위</a:t>
              </a:r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 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15433" y="1867811"/>
              <a:ext cx="4953000" cy="4458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1000"/>
                </a:spcAft>
              </a:pPr>
              <a:r>
                <a:rPr lang="ko-KR" altLang="en-US" sz="22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Times New Roman" panose="02020603050405020304" pitchFamily="18" charset="0"/>
                </a:rPr>
                <a:t>대한민국</a:t>
              </a:r>
              <a:endParaRPr lang="ko-KR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6" y="2378592"/>
            <a:ext cx="4319640" cy="2883958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10" name="직사각형 9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11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02166" y="1157664"/>
            <a:ext cx="8949268" cy="47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5. </a:t>
            </a:r>
            <a:r>
              <a:rPr lang="ko-KR" altLang="en-US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한국경제의 현주소</a:t>
            </a:r>
            <a:endParaRPr lang="ko-KR" altLang="ko-KR" sz="2400" u="sng" kern="100" dirty="0">
              <a:solidFill>
                <a:srgbClr val="0070C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52965" y="713105"/>
            <a:ext cx="9258300" cy="485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제조업 중심의 </a:t>
            </a:r>
            <a:r>
              <a:rPr lang="ko-KR" altLang="en-US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수출형</a:t>
            </a: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국가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무역의존도 </a:t>
            </a: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▲ 내수시장 ▼ 노동 유연성 ▼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사회적 자본부족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특정 산업 의존도 ▲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주택시장의 집중화 차별화 </a:t>
            </a: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부동산 투명성 세계 </a:t>
            </a: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40</a:t>
            </a: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위권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자영업위기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빠른 고령화 속도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과도한 가계부채</a:t>
            </a:r>
            <a:endParaRPr lang="en-US" altLang="ko-KR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ko-KR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ICT </a:t>
            </a:r>
            <a:r>
              <a:rPr lang="ko-KR" altLang="en-US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발전지수 최고수준</a:t>
            </a:r>
            <a:endParaRPr lang="ko-KR" altLang="ko-KR" b="1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24365" y="5717737"/>
            <a:ext cx="9258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4200" indent="-457200" algn="ctr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ko-KR" altLang="en-US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유일한 대안 </a:t>
            </a:r>
            <a:r>
              <a:rPr lang="en-US" altLang="ko-KR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: 4</a:t>
            </a:r>
            <a:r>
              <a:rPr lang="ko-KR" altLang="en-US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차 산업 혁명의 발 빠른 대응</a:t>
            </a:r>
            <a:endParaRPr lang="ko-KR" altLang="ko-KR" sz="32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7" name="직사각형 6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3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02166" y="1157664"/>
            <a:ext cx="8949268" cy="47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6. </a:t>
            </a:r>
            <a:r>
              <a:rPr lang="ko-KR" altLang="en-US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정부의 역할</a:t>
            </a:r>
            <a:endParaRPr lang="ko-KR" altLang="ko-KR" sz="2400" u="sng" kern="100" dirty="0">
              <a:solidFill>
                <a:srgbClr val="0070C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4665" y="-31067"/>
            <a:ext cx="6591327" cy="597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 smtClean="0">
                <a:solidFill>
                  <a:schemeClr val="accent1">
                    <a:lumMod val="75000"/>
                  </a:schemeClr>
                </a:solidFill>
                <a:latin typeface="Helvetica95-Black" panose="020B0A00000000000000" pitchFamily="34" charset="0"/>
              </a:rPr>
              <a:t>INDUSTRY 4.0</a:t>
            </a:r>
            <a:endParaRPr lang="ko-KR" altLang="en-US" sz="2900" dirty="0">
              <a:effectLst>
                <a:glow rad="127000">
                  <a:schemeClr val="bg1"/>
                </a:glow>
              </a:effectLst>
              <a:latin typeface="Kozuka Mincho Pro B" panose="02020800000000000000" pitchFamily="18" charset="-128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429933" y="127873"/>
            <a:ext cx="7476067" cy="219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64057" y="2714400"/>
            <a:ext cx="1033517" cy="3745240"/>
            <a:chOff x="591057" y="2266374"/>
            <a:chExt cx="1033517" cy="3745240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>
              <a:lum bright="40000"/>
            </a:blip>
            <a:srcRect b="12770"/>
            <a:stretch>
              <a:fillRect/>
            </a:stretch>
          </p:blipFill>
          <p:spPr>
            <a:xfrm>
              <a:off x="802159" y="2459321"/>
              <a:ext cx="685551" cy="598030"/>
            </a:xfrm>
            <a:prstGeom prst="rect">
              <a:avLst/>
            </a:prstGeom>
          </p:spPr>
        </p:pic>
        <p:sp>
          <p:nvSpPr>
            <p:cNvPr id="11" name="타원 10"/>
            <p:cNvSpPr/>
            <p:nvPr/>
          </p:nvSpPr>
          <p:spPr>
            <a:xfrm>
              <a:off x="643283" y="2266374"/>
              <a:ext cx="952670" cy="952671"/>
            </a:xfrm>
            <a:prstGeom prst="ellips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91057" y="3640579"/>
              <a:ext cx="1004896" cy="1004896"/>
              <a:chOff x="2864710" y="1380229"/>
              <a:chExt cx="1004896" cy="1004896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 rotWithShape="1">
              <a:blip r:embed="rId3">
                <a:lum bright="40000"/>
              </a:blip>
              <a:srcRect b="14030"/>
              <a:stretch>
                <a:fillRect/>
              </a:stretch>
            </p:blipFill>
            <p:spPr>
              <a:xfrm>
                <a:off x="2943878" y="1497787"/>
                <a:ext cx="895397" cy="769780"/>
              </a:xfrm>
              <a:prstGeom prst="rect">
                <a:avLst/>
              </a:prstGeom>
            </p:spPr>
          </p:pic>
          <p:sp>
            <p:nvSpPr>
              <p:cNvPr id="13" name="타원 12"/>
              <p:cNvSpPr/>
              <p:nvPr/>
            </p:nvSpPr>
            <p:spPr>
              <a:xfrm>
                <a:off x="2864710" y="1380229"/>
                <a:ext cx="1004896" cy="1004896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665297" y="5052337"/>
              <a:ext cx="959277" cy="959277"/>
              <a:chOff x="775722" y="3809989"/>
              <a:chExt cx="959277" cy="959277"/>
            </a:xfrm>
          </p:grpSpPr>
          <p:pic>
            <p:nvPicPr>
              <p:cNvPr id="15" name="그림 14"/>
              <p:cNvPicPr>
                <a:picLocks noChangeAspect="1"/>
              </p:cNvPicPr>
              <p:nvPr/>
            </p:nvPicPr>
            <p:blipFill rotWithShape="1">
              <a:blip r:embed="rId4">
                <a:lum bright="40000"/>
              </a:blip>
              <a:srcRect b="13330"/>
              <a:stretch>
                <a:fillRect/>
              </a:stretch>
            </p:blipFill>
            <p:spPr>
              <a:xfrm>
                <a:off x="874686" y="3959689"/>
                <a:ext cx="761349" cy="659879"/>
              </a:xfrm>
              <a:prstGeom prst="rect">
                <a:avLst/>
              </a:prstGeom>
            </p:spPr>
          </p:pic>
          <p:sp>
            <p:nvSpPr>
              <p:cNvPr id="16" name="타원 15"/>
              <p:cNvSpPr/>
              <p:nvPr/>
            </p:nvSpPr>
            <p:spPr>
              <a:xfrm>
                <a:off x="775722" y="3809989"/>
                <a:ext cx="959277" cy="959277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9" name="직사각형 18"/>
          <p:cNvSpPr/>
          <p:nvPr/>
        </p:nvSpPr>
        <p:spPr>
          <a:xfrm>
            <a:off x="243427" y="1883460"/>
            <a:ext cx="7747000" cy="57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lnSpc>
                <a:spcPct val="150000"/>
              </a:lnSpc>
              <a:spcAft>
                <a:spcPts val="1000"/>
              </a:spcAft>
            </a:pPr>
            <a:r>
              <a:rPr lang="ko-KR" altLang="en-US" sz="2400" b="1" kern="100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미래변화에 대비한 국정 전반의 재건축 필요</a:t>
            </a:r>
            <a:endParaRPr lang="ko-KR" altLang="ko-KR" sz="2400" b="1" kern="100" dirty="0">
              <a:solidFill>
                <a:srgbClr val="00206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53473" y="3085775"/>
            <a:ext cx="41249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lnSpc>
                <a:spcPct val="150000"/>
              </a:lnSpc>
              <a:spcAft>
                <a:spcPts val="1000"/>
              </a:spcAft>
            </a:pPr>
            <a:endParaRPr lang="ko-KR" altLang="ko-KR" sz="2800" b="1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07001" y="2611371"/>
            <a:ext cx="9774895" cy="3848269"/>
            <a:chOff x="1267868" y="2345401"/>
            <a:chExt cx="9774895" cy="3848269"/>
          </a:xfrm>
        </p:grpSpPr>
        <p:sp>
          <p:nvSpPr>
            <p:cNvPr id="7" name="직사각형 6"/>
            <p:cNvSpPr/>
            <p:nvPr/>
          </p:nvSpPr>
          <p:spPr>
            <a:xfrm>
              <a:off x="1754829" y="2345401"/>
              <a:ext cx="4124935" cy="57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4000">
                <a:lnSpc>
                  <a:spcPct val="150000"/>
                </a:lnSpc>
                <a:spcAft>
                  <a:spcPts val="1000"/>
                </a:spcAft>
              </a:pPr>
              <a:r>
                <a:rPr lang="ko-KR" altLang="en-US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교육 </a:t>
              </a:r>
              <a:r>
                <a:rPr lang="en-US" altLang="ko-KR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ko-KR" altLang="en-US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창의적 인재육성</a:t>
              </a:r>
              <a:endParaRPr lang="ko-KR" altLang="ko-KR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67868" y="3636907"/>
              <a:ext cx="6883426" cy="57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1200" lvl="1">
                <a:lnSpc>
                  <a:spcPct val="150000"/>
                </a:lnSpc>
                <a:spcAft>
                  <a:spcPts val="1000"/>
                </a:spcAft>
              </a:pPr>
              <a:r>
                <a:rPr lang="ko-KR" altLang="en-US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창업분위기 조성 </a:t>
              </a:r>
              <a:r>
                <a:rPr lang="en-US" altLang="ko-KR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ko-KR" altLang="en-US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유망산업 발굴</a:t>
              </a:r>
              <a:endParaRPr lang="ko-KR" altLang="ko-KR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54829" y="2951974"/>
              <a:ext cx="9287934" cy="57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4000">
                <a:lnSpc>
                  <a:spcPct val="150000"/>
                </a:lnSpc>
                <a:spcAft>
                  <a:spcPts val="1000"/>
                </a:spcAft>
              </a:pPr>
              <a:r>
                <a:rPr lang="ko-KR" altLang="en-US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노동시장의 구조개혁</a:t>
              </a:r>
              <a:endParaRPr lang="ko-KR" altLang="ko-KR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754829" y="5618704"/>
              <a:ext cx="9287934" cy="57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4000">
                <a:lnSpc>
                  <a:spcPct val="150000"/>
                </a:lnSpc>
                <a:spcAft>
                  <a:spcPts val="1000"/>
                </a:spcAft>
              </a:pPr>
              <a:r>
                <a:rPr lang="ko-KR" altLang="en-US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미래성장 동력에 대한 투자 개발</a:t>
              </a:r>
              <a:endParaRPr lang="ko-KR" altLang="ko-KR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754829" y="5012131"/>
              <a:ext cx="9287934" cy="57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4000">
                <a:lnSpc>
                  <a:spcPct val="150000"/>
                </a:lnSpc>
                <a:spcAft>
                  <a:spcPts val="1000"/>
                </a:spcAft>
              </a:pPr>
              <a:r>
                <a:rPr lang="ko-KR" altLang="en-US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새로운 직업의 도입</a:t>
              </a:r>
              <a:endParaRPr lang="ko-KR" altLang="ko-KR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267868" y="4299537"/>
              <a:ext cx="6883426" cy="57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11200" lvl="1">
                <a:lnSpc>
                  <a:spcPct val="150000"/>
                </a:lnSpc>
                <a:spcAft>
                  <a:spcPts val="1000"/>
                </a:spcAft>
              </a:pPr>
              <a:r>
                <a:rPr lang="ko-KR" altLang="en-US" sz="2400" b="1" kern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Times New Roman" panose="02020603050405020304" pitchFamily="18" charset="0"/>
                </a:rPr>
                <a:t>사회적 자본확충</a:t>
              </a:r>
              <a:endParaRPr lang="ko-KR" altLang="ko-KR" sz="24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600008" y="1368687"/>
            <a:ext cx="1484069" cy="9585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5706775" y="1602458"/>
            <a:ext cx="1786466" cy="13358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429933" y="127873"/>
            <a:ext cx="7476067" cy="219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4665" y="-31067"/>
            <a:ext cx="6591327" cy="597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 smtClean="0">
                <a:solidFill>
                  <a:schemeClr val="accent1">
                    <a:lumMod val="75000"/>
                  </a:schemeClr>
                </a:solidFill>
                <a:latin typeface="Helvetica95-Black" panose="020B0A00000000000000" pitchFamily="34" charset="0"/>
              </a:rPr>
              <a:t>INDUSTRY 4.0</a:t>
            </a:r>
            <a:endParaRPr lang="ko-KR" altLang="en-US" sz="2900" dirty="0">
              <a:effectLst>
                <a:glow rad="127000">
                  <a:schemeClr val="bg1"/>
                </a:glow>
              </a:effectLst>
              <a:latin typeface="Kozuka Mincho Pro B" panose="02020800000000000000" pitchFamily="18" charset="-128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0264" y="1562615"/>
            <a:ext cx="961178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차 산업혁명이 몰고 올 변화에 대해 </a:t>
            </a:r>
            <a:endParaRPr lang="en-US" altLang="ko-KR" sz="2000" b="1" kern="1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정확하게 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이해하고 </a:t>
            </a: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대비해야</a:t>
            </a:r>
            <a:endParaRPr lang="ko-KR" altLang="ko-KR" sz="2000" b="1" kern="1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40264" y="3084445"/>
            <a:ext cx="949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격변하는 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시대에 준비가 미흡한 </a:t>
            </a:r>
            <a:endParaRPr lang="en-US" altLang="ko-KR" sz="2000" b="1" kern="1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국가나 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기업에겐 위기이고 </a:t>
            </a:r>
            <a:endParaRPr lang="en-US" altLang="ko-KR" sz="2000" b="1" kern="1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철저히 </a:t>
            </a:r>
            <a:r>
              <a:rPr lang="ko-KR" altLang="ko-KR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준비하면 절호의 기회가 될 </a:t>
            </a:r>
            <a:r>
              <a:rPr lang="ko-KR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것임</a:t>
            </a:r>
            <a:r>
              <a:rPr lang="en-US" altLang="ko-KR" sz="20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.</a:t>
            </a:r>
            <a:endParaRPr lang="ko-KR" altLang="ko-KR" sz="2000" b="1" kern="1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40264" y="4990996"/>
            <a:ext cx="9499600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경제적 불평등의 원인이</a:t>
            </a:r>
            <a:r>
              <a:rPr lang="en-US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4</a:t>
            </a:r>
            <a:r>
              <a:rPr lang="ko-KR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차 산업혁명과 관련된 직업에 </a:t>
            </a:r>
            <a:r>
              <a:rPr lang="ko-KR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종사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하는지의 여부로 </a:t>
            </a:r>
            <a:r>
              <a:rPr lang="ko-KR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바뀌고 </a:t>
            </a:r>
            <a:r>
              <a:rPr lang="ko-KR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있음</a:t>
            </a:r>
            <a:r>
              <a:rPr lang="en-US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 </a:t>
            </a:r>
            <a:r>
              <a:rPr lang="en-US" altLang="ko-K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▶</a:t>
            </a:r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자본소득이 </a:t>
            </a:r>
            <a:r>
              <a:rPr lang="ko-KR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노동소득보다 우위에 있다는 </a:t>
            </a:r>
            <a:r>
              <a:rPr lang="ko-KR" altLang="ko-K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</a:t>
            </a:r>
            <a:r>
              <a:rPr lang="ko-KR" altLang="ko-K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토마피케티</a:t>
            </a:r>
            <a:r>
              <a:rPr lang="ko-KR" altLang="ko-K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」 의 이론은 수정되어야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72" y="1760677"/>
            <a:ext cx="3740480" cy="242185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338666" y="770866"/>
            <a:ext cx="8949268" cy="47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1. </a:t>
            </a:r>
            <a:r>
              <a:rPr lang="ko-KR" altLang="en-US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개요</a:t>
            </a:r>
            <a:endParaRPr lang="ko-KR" altLang="ko-KR" sz="2400" u="sng" kern="100" dirty="0">
              <a:solidFill>
                <a:srgbClr val="0070C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6" name="직사각형 5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7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380067" y="1781239"/>
            <a:ext cx="7509934" cy="397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o-KR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기업은 경영의 원칙 중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o-KR" altLang="ko-KR" sz="3200" b="1" kern="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곤충의 눈</a:t>
            </a:r>
            <a:r>
              <a:rPr lang="en-US" altLang="ko-KR" sz="25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을 </a:t>
            </a:r>
            <a:r>
              <a:rPr lang="ko-KR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통해 입체적으로 보고</a:t>
            </a:r>
            <a:r>
              <a:rPr lang="en-US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endParaRPr lang="ko-KR" altLang="ko-KR" sz="2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o-KR" altLang="ko-KR" sz="3200" b="1" kern="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새의 눈</a:t>
            </a:r>
            <a:r>
              <a:rPr lang="en-US" altLang="ko-KR" sz="32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을 </a:t>
            </a:r>
            <a:r>
              <a:rPr lang="ko-KR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통해 높은 곳에서 보고</a:t>
            </a:r>
            <a:r>
              <a:rPr lang="en-US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,</a:t>
            </a:r>
            <a:endParaRPr lang="ko-KR" altLang="ko-KR" sz="2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o-KR" altLang="ko-KR" sz="3200" b="1" kern="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물고기의 눈</a:t>
            </a:r>
            <a:r>
              <a:rPr lang="en-US" altLang="ko-KR" sz="25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을 </a:t>
            </a:r>
            <a:r>
              <a:rPr lang="ko-KR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통해 변화의 흐름을 알아야 한다</a:t>
            </a:r>
            <a:r>
              <a:rPr lang="en-US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.</a:t>
            </a:r>
            <a:endParaRPr lang="ko-KR" altLang="ko-KR" sz="2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ko-KR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는 원칙을 잘 지켜야 성공할 수 있음</a:t>
            </a:r>
            <a:r>
              <a:rPr lang="en-US" altLang="ko-K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.</a:t>
            </a:r>
            <a:r>
              <a:rPr lang="en-US" altLang="ko-KR" sz="25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 panose="02020603050405020304" pitchFamily="18" charset="0"/>
              </a:rPr>
              <a:t>                               </a:t>
            </a:r>
            <a:endParaRPr lang="ko-KR" altLang="ko-KR" sz="25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Freeform 212"/>
          <p:cNvSpPr>
            <a:spLocks/>
          </p:cNvSpPr>
          <p:nvPr/>
        </p:nvSpPr>
        <p:spPr bwMode="ltGray">
          <a:xfrm>
            <a:off x="1037689" y="1"/>
            <a:ext cx="8595961" cy="2541588"/>
          </a:xfrm>
          <a:custGeom>
            <a:avLst/>
            <a:gdLst/>
            <a:ahLst/>
            <a:cxnLst>
              <a:cxn ang="0">
                <a:pos x="84" y="28"/>
              </a:cxn>
              <a:cxn ang="0">
                <a:pos x="208" y="2072"/>
              </a:cxn>
              <a:cxn ang="0">
                <a:pos x="1576" y="2892"/>
              </a:cxn>
              <a:cxn ang="0">
                <a:pos x="4000" y="1820"/>
              </a:cxn>
              <a:cxn ang="0">
                <a:pos x="5464" y="36"/>
              </a:cxn>
              <a:cxn ang="0">
                <a:pos x="3976" y="36"/>
              </a:cxn>
              <a:cxn ang="0">
                <a:pos x="2832" y="1468"/>
              </a:cxn>
              <a:cxn ang="0">
                <a:pos x="999" y="2135"/>
              </a:cxn>
              <a:cxn ang="0">
                <a:pos x="160" y="1116"/>
              </a:cxn>
              <a:cxn ang="0">
                <a:pos x="144" y="12"/>
              </a:cxn>
              <a:cxn ang="0">
                <a:pos x="84" y="28"/>
              </a:cxn>
            </a:cxnLst>
            <a:rect l="0" t="0" r="r" b="b"/>
            <a:pathLst>
              <a:path w="5464" h="2900">
                <a:moveTo>
                  <a:pt x="84" y="28"/>
                </a:moveTo>
                <a:cubicBezTo>
                  <a:pt x="4" y="628"/>
                  <a:pt x="0" y="1652"/>
                  <a:pt x="208" y="2072"/>
                </a:cubicBezTo>
                <a:cubicBezTo>
                  <a:pt x="416" y="2492"/>
                  <a:pt x="792" y="2884"/>
                  <a:pt x="1576" y="2892"/>
                </a:cubicBezTo>
                <a:cubicBezTo>
                  <a:pt x="2360" y="2900"/>
                  <a:pt x="3616" y="2172"/>
                  <a:pt x="4000" y="1820"/>
                </a:cubicBezTo>
                <a:cubicBezTo>
                  <a:pt x="4384" y="1468"/>
                  <a:pt x="5168" y="612"/>
                  <a:pt x="5464" y="36"/>
                </a:cubicBezTo>
                <a:lnTo>
                  <a:pt x="3976" y="36"/>
                </a:lnTo>
                <a:cubicBezTo>
                  <a:pt x="3784" y="360"/>
                  <a:pt x="3456" y="940"/>
                  <a:pt x="2832" y="1468"/>
                </a:cubicBezTo>
                <a:cubicBezTo>
                  <a:pt x="2208" y="1996"/>
                  <a:pt x="1444" y="2194"/>
                  <a:pt x="999" y="2135"/>
                </a:cubicBezTo>
                <a:cubicBezTo>
                  <a:pt x="554" y="2076"/>
                  <a:pt x="288" y="1660"/>
                  <a:pt x="160" y="1116"/>
                </a:cubicBezTo>
                <a:cubicBezTo>
                  <a:pt x="32" y="572"/>
                  <a:pt x="141" y="0"/>
                  <a:pt x="144" y="12"/>
                </a:cubicBezTo>
                <a:cubicBezTo>
                  <a:pt x="147" y="24"/>
                  <a:pt x="90" y="33"/>
                  <a:pt x="84" y="28"/>
                </a:cubicBezTo>
                <a:close/>
              </a:path>
            </a:pathLst>
          </a:custGeom>
          <a:solidFill>
            <a:schemeClr val="bg1">
              <a:lumMod val="50000"/>
              <a:alpha val="2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sz="1463"/>
          </a:p>
        </p:txBody>
      </p:sp>
      <p:sp>
        <p:nvSpPr>
          <p:cNvPr id="11" name="TextBox 10"/>
          <p:cNvSpPr txBox="1"/>
          <p:nvPr/>
        </p:nvSpPr>
        <p:spPr>
          <a:xfrm>
            <a:off x="5614394" y="745818"/>
            <a:ext cx="2538413" cy="91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363" b="1" dirty="0" smtClean="0">
                <a:solidFill>
                  <a:schemeClr val="bg1"/>
                </a:solidFill>
              </a:rPr>
              <a:t>success</a:t>
            </a:r>
            <a:endParaRPr lang="ko-KR" altLang="en-US" sz="5363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2166" y="1157664"/>
            <a:ext cx="8949268" cy="47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7. </a:t>
            </a:r>
            <a:r>
              <a:rPr lang="ko-KR" altLang="en-US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결론</a:t>
            </a:r>
            <a:endParaRPr lang="ko-KR" altLang="ko-KR" sz="2400" u="sng" kern="100" dirty="0">
              <a:solidFill>
                <a:srgbClr val="0070C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270827" y="2320917"/>
            <a:ext cx="6549349" cy="2143140"/>
            <a:chOff x="951609" y="2143116"/>
            <a:chExt cx="6549349" cy="2143140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142976" y="2143116"/>
              <a:ext cx="2143140" cy="214314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1609" y="2500306"/>
              <a:ext cx="29785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THANK</a:t>
              </a:r>
            </a:p>
            <a:p>
              <a:r>
                <a:rPr lang="en-US" altLang="ko-KR" sz="48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  YOU</a:t>
              </a:r>
              <a:endParaRPr lang="ko-KR" altLang="en-US" sz="4800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43306" y="3643314"/>
              <a:ext cx="3857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For reading.</a:t>
              </a:r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2857488" y="4243103"/>
              <a:ext cx="3643338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제목 1"/>
          <p:cNvSpPr txBox="1">
            <a:spLocks/>
          </p:cNvSpPr>
          <p:nvPr/>
        </p:nvSpPr>
        <p:spPr>
          <a:xfrm>
            <a:off x="3835399" y="5487343"/>
            <a:ext cx="2377529" cy="597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500" dirty="0" smtClean="0">
                <a:solidFill>
                  <a:schemeClr val="accent1">
                    <a:lumMod val="75000"/>
                  </a:schemeClr>
                </a:solidFill>
                <a:latin typeface="Helvetica95-Black" panose="020B0A00000000000000" pitchFamily="34" charset="0"/>
              </a:rPr>
              <a:t>INDUSTRY 4.0</a:t>
            </a:r>
            <a:endParaRPr lang="ko-KR" altLang="en-US" sz="2900" dirty="0">
              <a:effectLst>
                <a:glow rad="127000">
                  <a:schemeClr val="bg1"/>
                </a:glow>
              </a:effectLst>
              <a:latin typeface="Kozuka Mincho Pro 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66"/>
          <p:cNvPicPr>
            <a:picLocks noChangeAspect="1" noChangeArrowheads="1"/>
          </p:cNvPicPr>
          <p:nvPr/>
        </p:nvPicPr>
        <p:blipFill>
          <a:blip r:embed="rId2" cstate="print">
            <a:lum bright="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8380">
            <a:off x="6295686" y="2451048"/>
            <a:ext cx="4216925" cy="21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4" name="직사각형 3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338664" y="1098972"/>
            <a:ext cx="9499600" cy="534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ko-KR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빠른 변화에 대비한 개인</a:t>
            </a:r>
            <a:r>
              <a:rPr lang="en-US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기업</a:t>
            </a:r>
            <a:r>
              <a:rPr lang="en-US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정부는 성공하고 그렇지 못하면 실패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60397" y="1825843"/>
            <a:ext cx="9080498" cy="534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ko-KR" altLang="en-US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기업 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ko-KR" altLang="ko-KR" sz="2200" b="1" kern="100" dirty="0" err="1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듀퐁</a:t>
            </a:r>
            <a:r>
              <a:rPr lang="en-US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, GE,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후지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모토로라</a:t>
            </a:r>
            <a:r>
              <a:rPr lang="en-US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 err="1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노키아</a:t>
            </a:r>
            <a:r>
              <a:rPr lang="en-US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 err="1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코닥</a:t>
            </a:r>
            <a:r>
              <a:rPr lang="en-US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 err="1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야후</a:t>
            </a:r>
            <a:endParaRPr lang="ko-KR" altLang="ko-KR" sz="2200" b="1" kern="100" dirty="0">
              <a:solidFill>
                <a:srgbClr val="00206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0397" y="2583933"/>
            <a:ext cx="9080498" cy="534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ko-KR" altLang="en-US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국가 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독일</a:t>
            </a:r>
            <a:r>
              <a:rPr lang="en-US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프랑스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    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그리스</a:t>
            </a:r>
            <a:r>
              <a:rPr lang="en-US" altLang="ko-KR" sz="2200" b="1" kern="100" dirty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+mj-ea"/>
                <a:ea typeface="+mj-ea"/>
                <a:cs typeface="Times New Roman" panose="02020603050405020304" pitchFamily="18" charset="0"/>
              </a:rPr>
              <a:t>스페인 </a:t>
            </a:r>
            <a:endParaRPr lang="ko-KR" altLang="ko-KR" sz="2200" b="1" kern="100" dirty="0">
              <a:solidFill>
                <a:srgbClr val="00206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오른쪽 화살표 8"/>
          <p:cNvSpPr/>
          <p:nvPr/>
        </p:nvSpPr>
        <p:spPr>
          <a:xfrm rot="16200000">
            <a:off x="3431502" y="1932063"/>
            <a:ext cx="386594" cy="3365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12" name="오른쪽 화살표 11"/>
          <p:cNvSpPr/>
          <p:nvPr/>
        </p:nvSpPr>
        <p:spPr>
          <a:xfrm rot="16200000">
            <a:off x="3121427" y="2643206"/>
            <a:ext cx="386594" cy="3365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13" name="오른쪽 화살표 12"/>
          <p:cNvSpPr/>
          <p:nvPr/>
        </p:nvSpPr>
        <p:spPr>
          <a:xfrm rot="5400000">
            <a:off x="7622503" y="2042325"/>
            <a:ext cx="386594" cy="3365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14" name="오른쪽 화살표 13"/>
          <p:cNvSpPr/>
          <p:nvPr/>
        </p:nvSpPr>
        <p:spPr>
          <a:xfrm rot="5400000">
            <a:off x="5549284" y="2747575"/>
            <a:ext cx="386594" cy="3365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338664" y="4244336"/>
            <a:ext cx="9080498" cy="151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15000"/>
              </a:lnSpc>
              <a:spcAft>
                <a:spcPts val="1000"/>
              </a:spcAft>
            </a:pPr>
            <a:r>
              <a:rPr lang="ko-KR" altLang="en-US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☞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일본의 </a:t>
            </a:r>
            <a:r>
              <a:rPr lang="ko-KR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세계적 기업 </a:t>
            </a:r>
            <a:r>
              <a:rPr lang="ko-KR" altLang="ko-KR" sz="2200" b="1" kern="100" dirty="0" err="1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키엔스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: </a:t>
            </a:r>
          </a:p>
          <a:p>
            <a:pPr marL="533400" indent="-533400">
              <a:lnSpc>
                <a:spcPct val="115000"/>
              </a:lnSpc>
              <a:spcAft>
                <a:spcPts val="1000"/>
              </a:spcAft>
            </a:pPr>
            <a:r>
              <a:rPr lang="en-US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주요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사업분야는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ko-KR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차 산업혁명의 핵심 분야인 센스</a:t>
            </a:r>
            <a:r>
              <a:rPr lang="en-US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화상처리 기기</a:t>
            </a:r>
            <a:r>
              <a:rPr lang="en-US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endParaRPr lang="en-US" altLang="ko-KR" sz="2200" b="1" kern="100" dirty="0" smtClean="0">
              <a:solidFill>
                <a:srgbClr val="00206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33400" indent="-533400">
              <a:lnSpc>
                <a:spcPct val="115000"/>
              </a:lnSpc>
              <a:spcAft>
                <a:spcPts val="1000"/>
              </a:spcAft>
            </a:pPr>
            <a:r>
              <a:rPr lang="en-US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제어계측기기 </a:t>
            </a:r>
            <a:r>
              <a:rPr lang="ko-KR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전자현미경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2200" b="1" kern="100" dirty="0">
              <a:solidFill>
                <a:srgbClr val="00206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-1" y="960914"/>
            <a:ext cx="9906001" cy="2499361"/>
            <a:chOff x="0" y="958850"/>
            <a:chExt cx="9140825" cy="5029200"/>
          </a:xfrm>
        </p:grpSpPr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H="1">
              <a:off x="0" y="5988050"/>
              <a:ext cx="9140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0" y="958850"/>
              <a:ext cx="0" cy="502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0" y="958850"/>
              <a:ext cx="9140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9140825" y="958850"/>
              <a:ext cx="0" cy="502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2" grpId="0" animBg="1"/>
      <p:bldP spid="13" grpId="0" animBg="1"/>
      <p:bldP spid="1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66"/>
          <p:cNvPicPr>
            <a:picLocks noChangeAspect="1" noChangeArrowheads="1"/>
          </p:cNvPicPr>
          <p:nvPr/>
        </p:nvPicPr>
        <p:blipFill>
          <a:blip r:embed="rId2" cstate="print">
            <a:lum bright="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3530">
            <a:off x="6347969" y="2758678"/>
            <a:ext cx="4216925" cy="217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5" name="직사각형 4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486832" y="1417479"/>
            <a:ext cx="9114368" cy="1516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"/>
            </a:pPr>
            <a:r>
              <a:rPr lang="ko-KR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정부의 역할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중요</a:t>
            </a:r>
            <a:endParaRPr lang="en-US" altLang="ko-KR" sz="2200" b="1" kern="100" dirty="0">
              <a:solidFill>
                <a:srgbClr val="00206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sz="2200" b="1" kern="100" dirty="0" smtClean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의원 </a:t>
            </a:r>
            <a:r>
              <a:rPr lang="ko-KR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내각제인 핀란드에서 신임 총리는 법에 따라</a:t>
            </a:r>
            <a:r>
              <a:rPr lang="en-US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10~20</a:t>
            </a:r>
            <a:r>
              <a:rPr lang="ko-KR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년 미래를 </a:t>
            </a:r>
          </a:p>
          <a:p>
            <a:pPr indent="355600">
              <a:lnSpc>
                <a:spcPct val="115000"/>
              </a:lnSpc>
              <a:spcAft>
                <a:spcPts val="1000"/>
              </a:spcAft>
            </a:pPr>
            <a:r>
              <a:rPr lang="ko-KR" altLang="ko-KR" sz="2200" b="1" kern="100" dirty="0">
                <a:solidFill>
                  <a:srgbClr val="00206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내다본 국가전략 보고서를 국회에 제출해야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86832" y="3785570"/>
            <a:ext cx="899583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☞ </a:t>
            </a:r>
            <a:r>
              <a:rPr lang="ko-KR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우리나라는</a:t>
            </a:r>
            <a:r>
              <a:rPr lang="en-US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22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2008</a:t>
            </a:r>
            <a:r>
              <a:rPr lang="ko-KR" altLang="ko-KR" sz="22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년 대통령 자문위원회로 미래전략위원회</a:t>
            </a:r>
            <a:r>
              <a:rPr lang="ko-KR" altLang="ko-KR" sz="2200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를 </a:t>
            </a:r>
            <a:r>
              <a:rPr lang="ko-KR" altLang="ko-KR" sz="2200" b="1" dirty="0" err="1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만들었</a:t>
            </a:r>
            <a:r>
              <a:rPr lang="en-US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ko-KR" altLang="ko-KR" sz="2200" b="1" dirty="0" err="1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으나</a:t>
            </a:r>
            <a:r>
              <a:rPr lang="ko-KR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2200" b="1" u="sng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ko-KR" altLang="ko-KR" sz="2200" b="1" u="sng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년</a:t>
            </a:r>
            <a:r>
              <a:rPr lang="en-US" altLang="ko-KR" sz="2200" b="1" u="sng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2200" b="1" u="sng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뒤 폐지</a:t>
            </a:r>
            <a:r>
              <a:rPr lang="en-US" altLang="ko-KR" sz="2200" b="1" u="sng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되었고 현 </a:t>
            </a:r>
            <a:r>
              <a:rPr lang="ko-KR" altLang="ko-KR" sz="2200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청와대에서는</a:t>
            </a:r>
            <a:r>
              <a:rPr lang="en-US" altLang="ko-KR" sz="2200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1</a:t>
            </a:r>
            <a:r>
              <a:rPr lang="ko-KR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급</a:t>
            </a:r>
            <a:r>
              <a:rPr lang="en-US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이상에 미래</a:t>
            </a:r>
            <a:r>
              <a:rPr lang="en-US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2200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ko-KR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라는 </a:t>
            </a:r>
            <a:r>
              <a:rPr lang="ko-KR" altLang="ko-KR" sz="2200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이름이 </a:t>
            </a:r>
            <a:r>
              <a:rPr lang="ko-KR" altLang="ko-KR" sz="2200" b="1" dirty="0" smtClean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붙여진 </a:t>
            </a:r>
            <a:r>
              <a:rPr lang="ko-KR" altLang="ko-KR" sz="2200" b="1" dirty="0">
                <a:solidFill>
                  <a:srgbClr val="002060"/>
                </a:solidFill>
                <a:latin typeface="+mn-ea"/>
                <a:cs typeface="Times New Roman" panose="02020603050405020304" pitchFamily="18" charset="0"/>
              </a:rPr>
              <a:t>비서관 자리는 없음 </a:t>
            </a:r>
            <a:endParaRPr lang="ko-KR" altLang="en-US" sz="2200" b="1" dirty="0">
              <a:solidFill>
                <a:srgbClr val="002060"/>
              </a:solidFill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0" y="1117599"/>
            <a:ext cx="9906001" cy="2167467"/>
            <a:chOff x="0" y="958850"/>
            <a:chExt cx="9140825" cy="5029200"/>
          </a:xfrm>
        </p:grpSpPr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0" y="5988050"/>
              <a:ext cx="9140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0" y="958850"/>
              <a:ext cx="0" cy="502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0" y="958850"/>
              <a:ext cx="9140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9140825" y="958850"/>
              <a:ext cx="0" cy="502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5" name="직사각형 4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8031" r="3973" b="3833"/>
          <a:stretch/>
        </p:blipFill>
        <p:spPr>
          <a:xfrm>
            <a:off x="3658734" y="2767529"/>
            <a:ext cx="2234066" cy="2393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2362457"/>
            <a:ext cx="2875132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인공지능</a:t>
            </a:r>
            <a:endParaRPr lang="en-US" altLang="ko-K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599" y="4563772"/>
            <a:ext cx="3429001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사물인터넷</a:t>
            </a:r>
            <a:endParaRPr lang="en-US" altLang="ko-KR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966" y="4640468"/>
            <a:ext cx="2950634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빅</a:t>
            </a:r>
            <a:r>
              <a:rPr lang="ko-KR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 데이터</a:t>
            </a:r>
            <a:endParaRPr lang="en-US" altLang="ko-K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0136" y="3099176"/>
            <a:ext cx="2214732" cy="115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en-US" altLang="ko-KR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5G</a:t>
            </a:r>
            <a:endParaRPr lang="en-US" altLang="ko-KR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0600" y="1563848"/>
            <a:ext cx="2214732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로봇</a:t>
            </a:r>
            <a:endParaRPr lang="en-US" altLang="ko-KR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502" y="5754879"/>
            <a:ext cx="2214732" cy="620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3D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프린트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251" y="579422"/>
            <a:ext cx="221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자율주행 자동차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4634" y="1256915"/>
            <a:ext cx="221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드론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6151" y="2444263"/>
            <a:ext cx="221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바이오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3706" y="3594491"/>
            <a:ext cx="221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가상현실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2567" y="1007361"/>
            <a:ext cx="221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나노기술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5836" y="5670174"/>
            <a:ext cx="221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신재생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 에너지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9306" y="5712805"/>
            <a:ext cx="221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블록체인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2992" y="4163825"/>
            <a:ext cx="22147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핀테크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6939" y="3469515"/>
            <a:ext cx="2600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웨어러블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 디바이스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706" y="1920535"/>
            <a:ext cx="2600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 lang="ko-KR" altLang="en-US"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</a:rPr>
              <a:t>양자 컴퓨터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5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5" name="직사각형 4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6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30187"/>
              </p:ext>
            </p:extLst>
          </p:nvPr>
        </p:nvGraphicFramePr>
        <p:xfrm>
          <a:off x="448732" y="1421345"/>
          <a:ext cx="8949268" cy="5149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366"/>
                <a:gridCol w="4103902"/>
                <a:gridCol w="1185333"/>
                <a:gridCol w="1227667"/>
              </a:tblGrid>
              <a:tr h="5376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bg1"/>
                          </a:solidFill>
                        </a:rPr>
                        <a:t>미래 신 기술</a:t>
                      </a:r>
                      <a:endParaRPr lang="ko-KR" alt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bg1"/>
                          </a:solidFill>
                        </a:rPr>
                        <a:t>보급 </a:t>
                      </a:r>
                      <a:r>
                        <a:rPr lang="en-US" altLang="ko-KR" sz="1500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ko-KR" altLang="en-US" sz="1500" dirty="0" smtClean="0">
                          <a:solidFill>
                            <a:schemeClr val="bg1"/>
                          </a:solidFill>
                        </a:rPr>
                        <a:t>점유율</a:t>
                      </a:r>
                      <a:endParaRPr lang="ko-KR" alt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bg1"/>
                          </a:solidFill>
                        </a:rPr>
                        <a:t>미국</a:t>
                      </a:r>
                      <a:endParaRPr lang="ko-KR" alt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dirty="0" smtClean="0">
                          <a:solidFill>
                            <a:schemeClr val="bg1"/>
                          </a:solidFill>
                        </a:rPr>
                        <a:t>한국</a:t>
                      </a:r>
                      <a:endParaRPr lang="ko-KR" alt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3766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드론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안전운용 기술의 완성 </a:t>
                      </a:r>
                      <a:endParaRPr lang="en-US" altLang="ko-KR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latinLnBrk="1"/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백만 비행시간 당 사고율 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회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2020</a:t>
                      </a:r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r>
                        <a:rPr lang="ko-KR" altLang="en-US" sz="1500" b="1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668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3D 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프린트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일반가정 보급률 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3%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2021</a:t>
                      </a:r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r>
                        <a:rPr lang="ko-KR" altLang="en-US" sz="1500" b="1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66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자율주행 자동차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자동차 신차판매의</a:t>
                      </a:r>
                      <a:r>
                        <a:rPr lang="ko-KR" altLang="en-US" sz="14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12% </a:t>
                      </a:r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를 점유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2023</a:t>
                      </a:r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FF0000"/>
                          </a:solidFill>
                        </a:rPr>
                        <a:t>2028</a:t>
                      </a:r>
                      <a:r>
                        <a:rPr lang="ko-KR" altLang="en-US" sz="1500" b="1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66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사물인터넷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일반가정 보급률 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11%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2021</a:t>
                      </a:r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FF0000"/>
                          </a:solidFill>
                        </a:rPr>
                        <a:t>2023</a:t>
                      </a:r>
                      <a:r>
                        <a:rPr lang="ko-KR" altLang="en-US" sz="1500" b="1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66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지능형 로봇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일반 가정 보급률 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8%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2024</a:t>
                      </a:r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FF0000"/>
                          </a:solidFill>
                        </a:rPr>
                        <a:t>2028</a:t>
                      </a:r>
                      <a:r>
                        <a:rPr lang="ko-KR" altLang="en-US" sz="1500" b="1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786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웨어러블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형 보조로봇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임대가격이 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100</a:t>
                      </a:r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만원 이하가 되는 시점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2023</a:t>
                      </a:r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FF0000"/>
                          </a:solidFill>
                        </a:rPr>
                        <a:t>2027</a:t>
                      </a:r>
                      <a:r>
                        <a:rPr lang="ko-KR" altLang="en-US" sz="1500" b="1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354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스마트공장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고도화된 공장의 스마트화 비중이 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16%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독일 </a:t>
                      </a:r>
                      <a:endParaRPr lang="en-US" altLang="ko-KR" sz="15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2020</a:t>
                      </a:r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FF0000"/>
                          </a:solidFill>
                        </a:rPr>
                        <a:t>2025</a:t>
                      </a:r>
                      <a:r>
                        <a:rPr lang="ko-KR" altLang="en-US" sz="1500" b="1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1618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실감형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가상증강 현식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컨텐츠</a:t>
                      </a:r>
                      <a:r>
                        <a:rPr lang="ko-KR" altLang="en-US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규모가 차지하는 점유율 </a:t>
                      </a:r>
                      <a:r>
                        <a:rPr lang="en-US" altLang="ko-KR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16%</a:t>
                      </a:r>
                      <a:endParaRPr lang="ko-KR" altLang="en-US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2020</a:t>
                      </a:r>
                      <a:r>
                        <a:rPr lang="ko-KR" altLang="en-US" sz="15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 smtClean="0">
                          <a:solidFill>
                            <a:srgbClr val="FF0000"/>
                          </a:solidFill>
                        </a:rPr>
                        <a:t>2024</a:t>
                      </a:r>
                      <a:r>
                        <a:rPr lang="ko-KR" altLang="en-US" sz="1500" b="1" dirty="0" smtClean="0">
                          <a:solidFill>
                            <a:srgbClr val="FF0000"/>
                          </a:solidFill>
                        </a:rPr>
                        <a:t>년</a:t>
                      </a:r>
                      <a:endParaRPr lang="ko-KR" alt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38666" y="770866"/>
            <a:ext cx="894926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2. </a:t>
            </a:r>
            <a:r>
              <a:rPr lang="ko-KR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미래 신</a:t>
            </a:r>
            <a:r>
              <a:rPr lang="en-US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ko-KR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기술들의 </a:t>
            </a:r>
            <a:r>
              <a:rPr lang="ko-KR" altLang="ko-KR" sz="2400" b="1" u="sng" kern="100" dirty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확산시점 </a:t>
            </a:r>
            <a:r>
              <a:rPr lang="en-US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: </a:t>
            </a:r>
            <a:r>
              <a:rPr lang="ko-KR" altLang="ko-KR" sz="2400" b="1" u="sng" kern="100" dirty="0" err="1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티핑</a:t>
            </a:r>
            <a:r>
              <a:rPr lang="ko-KR" altLang="ko-KR" sz="24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 포인트</a:t>
            </a:r>
            <a:endParaRPr lang="ko-KR" altLang="ko-KR" sz="2400" u="sng" kern="100" dirty="0">
              <a:solidFill>
                <a:srgbClr val="0070C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48732" y="1421345"/>
            <a:ext cx="2421467" cy="5149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7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직선 연결선 177"/>
          <p:cNvCxnSpPr/>
          <p:nvPr/>
        </p:nvCxnSpPr>
        <p:spPr>
          <a:xfrm rot="5400000" flipH="1" flipV="1">
            <a:off x="4318723" y="4491905"/>
            <a:ext cx="625612" cy="21431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/>
          <p:nvPr/>
        </p:nvCxnSpPr>
        <p:spPr>
          <a:xfrm flipV="1">
            <a:off x="3789218" y="4000504"/>
            <a:ext cx="592278" cy="42371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직선 연결선 158"/>
          <p:cNvCxnSpPr/>
          <p:nvPr/>
        </p:nvCxnSpPr>
        <p:spPr>
          <a:xfrm rot="16200000" flipV="1">
            <a:off x="4961665" y="4349029"/>
            <a:ext cx="697050" cy="42862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/>
          <p:nvPr/>
        </p:nvCxnSpPr>
        <p:spPr>
          <a:xfrm rot="5400000" flipH="1" flipV="1">
            <a:off x="4924363" y="2425188"/>
            <a:ext cx="717393" cy="20810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>
            <a:off x="3657880" y="2956642"/>
            <a:ext cx="528502" cy="377684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직선 연결선 145"/>
          <p:cNvCxnSpPr/>
          <p:nvPr/>
        </p:nvCxnSpPr>
        <p:spPr>
          <a:xfrm>
            <a:off x="5757140" y="3962976"/>
            <a:ext cx="486347" cy="39167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/>
          <p:cNvCxnSpPr/>
          <p:nvPr/>
        </p:nvCxnSpPr>
        <p:spPr>
          <a:xfrm rot="16200000" flipH="1">
            <a:off x="4218422" y="2443306"/>
            <a:ext cx="720441" cy="24881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 flipV="1">
            <a:off x="5667380" y="2879870"/>
            <a:ext cx="617534" cy="40625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막힌 원호 75"/>
          <p:cNvSpPr/>
          <p:nvPr/>
        </p:nvSpPr>
        <p:spPr>
          <a:xfrm rot="10800000">
            <a:off x="3381365" y="1940488"/>
            <a:ext cx="3209195" cy="3114816"/>
          </a:xfrm>
          <a:prstGeom prst="blockArc">
            <a:avLst>
              <a:gd name="adj1" fmla="val 5317830"/>
              <a:gd name="adj2" fmla="val 10800982"/>
              <a:gd name="adj3" fmla="val 464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381000" y="6550224"/>
            <a:ext cx="85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Page 11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4" name="막힌 원호 73"/>
          <p:cNvSpPr/>
          <p:nvPr/>
        </p:nvSpPr>
        <p:spPr>
          <a:xfrm>
            <a:off x="3386092" y="2037080"/>
            <a:ext cx="3137757" cy="3114816"/>
          </a:xfrm>
          <a:prstGeom prst="blockArc">
            <a:avLst>
              <a:gd name="adj1" fmla="val 5317830"/>
              <a:gd name="adj2" fmla="val 10800982"/>
              <a:gd name="adj3" fmla="val 4640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막힌 원호 74"/>
          <p:cNvSpPr/>
          <p:nvPr/>
        </p:nvSpPr>
        <p:spPr>
          <a:xfrm rot="5400000">
            <a:off x="3334176" y="1981506"/>
            <a:ext cx="3209195" cy="3114816"/>
          </a:xfrm>
          <a:prstGeom prst="blockArc">
            <a:avLst>
              <a:gd name="adj1" fmla="val 5317830"/>
              <a:gd name="adj2" fmla="val 10800982"/>
              <a:gd name="adj3" fmla="val 4640"/>
            </a:avLst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막힌 원호 76"/>
          <p:cNvSpPr/>
          <p:nvPr/>
        </p:nvSpPr>
        <p:spPr>
          <a:xfrm rot="16200000">
            <a:off x="3384123" y="1931559"/>
            <a:ext cx="3209195" cy="3214709"/>
          </a:xfrm>
          <a:prstGeom prst="blockArc">
            <a:avLst>
              <a:gd name="adj1" fmla="val 5317830"/>
              <a:gd name="adj2" fmla="val 10800982"/>
              <a:gd name="adj3" fmla="val 4640"/>
            </a:avLst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타원 85"/>
          <p:cNvSpPr/>
          <p:nvPr/>
        </p:nvSpPr>
        <p:spPr>
          <a:xfrm>
            <a:off x="4310058" y="2000240"/>
            <a:ext cx="214314" cy="214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3452802" y="2786058"/>
            <a:ext cx="214314" cy="214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4383374" y="4900754"/>
            <a:ext cx="214314" cy="214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88"/>
          <p:cNvSpPr/>
          <p:nvPr/>
        </p:nvSpPr>
        <p:spPr>
          <a:xfrm>
            <a:off x="3617043" y="4335170"/>
            <a:ext cx="214314" cy="214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89"/>
          <p:cNvSpPr/>
          <p:nvPr/>
        </p:nvSpPr>
        <p:spPr>
          <a:xfrm>
            <a:off x="5315959" y="1954066"/>
            <a:ext cx="214314" cy="214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6251572" y="2720972"/>
            <a:ext cx="214314" cy="214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91"/>
          <p:cNvSpPr/>
          <p:nvPr/>
        </p:nvSpPr>
        <p:spPr>
          <a:xfrm>
            <a:off x="5457532" y="4882569"/>
            <a:ext cx="214314" cy="214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92"/>
          <p:cNvSpPr/>
          <p:nvPr/>
        </p:nvSpPr>
        <p:spPr>
          <a:xfrm>
            <a:off x="6206389" y="4284363"/>
            <a:ext cx="214314" cy="214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3175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5" name="직선 연결선 94"/>
          <p:cNvCxnSpPr>
            <a:stCxn id="90" idx="7"/>
          </p:cNvCxnSpPr>
          <p:nvPr/>
        </p:nvCxnSpPr>
        <p:spPr>
          <a:xfrm rot="5400000" flipH="1" flipV="1">
            <a:off x="5554808" y="1730006"/>
            <a:ext cx="199526" cy="31136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5801020" y="1785926"/>
            <a:ext cx="928694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 rot="5400000" flipH="1" flipV="1">
            <a:off x="6509120" y="2515823"/>
            <a:ext cx="199526" cy="31136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6755529" y="2577233"/>
            <a:ext cx="928694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93" idx="5"/>
          </p:cNvCxnSpPr>
          <p:nvPr/>
        </p:nvCxnSpPr>
        <p:spPr>
          <a:xfrm rot="16200000" flipH="1">
            <a:off x="6440338" y="4416271"/>
            <a:ext cx="247593" cy="34963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>
            <a:off x="6729411" y="4710546"/>
            <a:ext cx="928694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5626438" y="5061150"/>
            <a:ext cx="326694" cy="29667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5939989" y="5357091"/>
            <a:ext cx="928694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 rot="10800000">
            <a:off x="3863111" y="1764147"/>
            <a:ext cx="446951" cy="30753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2952736" y="1767454"/>
            <a:ext cx="928694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 rot="10800000">
            <a:off x="3085665" y="2572903"/>
            <a:ext cx="428628" cy="28575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>
            <a:off x="2169386" y="2577233"/>
            <a:ext cx="928694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>
            <a:stCxn id="89" idx="3"/>
          </p:cNvCxnSpPr>
          <p:nvPr/>
        </p:nvCxnSpPr>
        <p:spPr>
          <a:xfrm rot="5400000">
            <a:off x="3309347" y="4447241"/>
            <a:ext cx="268224" cy="40994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2319030" y="4785553"/>
            <a:ext cx="928694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H="1">
            <a:off x="4002614" y="5072075"/>
            <a:ext cx="431636" cy="481582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>
            <a:off x="3085664" y="5546734"/>
            <a:ext cx="928694" cy="158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모서리가 둥근 직사각형 128"/>
          <p:cNvSpPr/>
          <p:nvPr/>
        </p:nvSpPr>
        <p:spPr>
          <a:xfrm>
            <a:off x="6680542" y="1538213"/>
            <a:ext cx="1643074" cy="5023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양극화 심화</a:t>
            </a:r>
            <a:endParaRPr lang="ko-KR" altLang="en-US" sz="1700" dirty="0"/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588949" y="2315614"/>
            <a:ext cx="2110934" cy="502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직업의 대이동</a:t>
            </a:r>
            <a:endParaRPr lang="ko-KR" altLang="en-US" sz="1700" dirty="0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766612" y="4518099"/>
            <a:ext cx="1643074" cy="49321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대량실업</a:t>
            </a:r>
            <a:endParaRPr lang="ko-KR" altLang="en-US" sz="1700" dirty="0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999067" y="5221862"/>
            <a:ext cx="2074333" cy="753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노동시장</a:t>
            </a:r>
            <a:endParaRPr lang="en-US" altLang="ko-KR" sz="1700" dirty="0" smtClean="0"/>
          </a:p>
          <a:p>
            <a:pPr algn="ctr"/>
            <a:r>
              <a:rPr lang="ko-KR" altLang="en-US" sz="1700" dirty="0" smtClean="0"/>
              <a:t>패러다임의 변화</a:t>
            </a:r>
            <a:endParaRPr lang="ko-KR" altLang="en-US" sz="1700" dirty="0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6764568" y="5138744"/>
            <a:ext cx="2097246" cy="459654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공유경제의 확산</a:t>
            </a:r>
            <a:endParaRPr lang="ko-KR" altLang="en-US" sz="1700" dirty="0"/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7267676" y="4388822"/>
            <a:ext cx="1984500" cy="537155"/>
          </a:xfrm>
          <a:prstGeom prst="roundRect">
            <a:avLst/>
          </a:prstGeom>
          <a:solidFill>
            <a:srgbClr val="163FE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다품종 소량생산</a:t>
            </a:r>
            <a:endParaRPr lang="ko-KR" altLang="en-US" sz="1700" dirty="0"/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7255192" y="2356944"/>
            <a:ext cx="2009468" cy="443753"/>
          </a:xfrm>
          <a:prstGeom prst="roundRect">
            <a:avLst/>
          </a:prstGeom>
          <a:solidFill>
            <a:srgbClr val="745CB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개인주의 강화</a:t>
            </a:r>
            <a:endParaRPr lang="en-US" altLang="ko-KR" sz="1700" dirty="0"/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835089" y="1520329"/>
            <a:ext cx="2446382" cy="494249"/>
          </a:xfrm>
          <a:prstGeom prst="roundRect">
            <a:avLst/>
          </a:prstGeom>
          <a:solidFill>
            <a:srgbClr val="C1851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인재상의 변화</a:t>
            </a:r>
            <a:endParaRPr lang="ko-KR" altLang="en-US" sz="1700" dirty="0"/>
          </a:p>
        </p:txBody>
      </p:sp>
      <p:sp>
        <p:nvSpPr>
          <p:cNvPr id="58" name="TextBox 57"/>
          <p:cNvSpPr txBox="1"/>
          <p:nvPr/>
        </p:nvSpPr>
        <p:spPr>
          <a:xfrm>
            <a:off x="8175624" y="6572273"/>
            <a:ext cx="1349408" cy="2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CLC COMPANY.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V="1">
            <a:off x="3559959" y="3596742"/>
            <a:ext cx="621440" cy="200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flipV="1">
            <a:off x="5778691" y="3537591"/>
            <a:ext cx="621440" cy="200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flipH="1" flipV="1">
            <a:off x="2666984" y="3592529"/>
            <a:ext cx="719108" cy="8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flipH="1" flipV="1">
            <a:off x="6565258" y="3514437"/>
            <a:ext cx="719108" cy="81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타원 63"/>
          <p:cNvSpPr/>
          <p:nvPr/>
        </p:nvSpPr>
        <p:spPr>
          <a:xfrm>
            <a:off x="4002614" y="2692094"/>
            <a:ext cx="1880308" cy="177584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effectLst>
                  <a:glow rad="63500">
                    <a:schemeClr val="accent4">
                      <a:lumMod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변화추세</a:t>
            </a:r>
            <a:endParaRPr lang="ko-KR" altLang="en-US" b="1" dirty="0">
              <a:effectLst>
                <a:glow rad="63500">
                  <a:schemeClr val="accent4">
                    <a:lumMod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909865" y="3329085"/>
            <a:ext cx="2110934" cy="50619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산업구조의 재편</a:t>
            </a:r>
            <a:endParaRPr lang="ko-KR" altLang="en-US" sz="1700" dirty="0"/>
          </a:p>
        </p:txBody>
      </p:sp>
      <p:sp>
        <p:nvSpPr>
          <p:cNvPr id="66" name="모서리가 둥근 직사각형 65"/>
          <p:cNvSpPr/>
          <p:nvPr/>
        </p:nvSpPr>
        <p:spPr>
          <a:xfrm>
            <a:off x="7012170" y="3263152"/>
            <a:ext cx="2245820" cy="46948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err="1" smtClean="0"/>
              <a:t>리쇼어링</a:t>
            </a:r>
            <a:r>
              <a:rPr lang="ko-KR" altLang="en-US" sz="1700" dirty="0" smtClean="0"/>
              <a:t> 시대 도래</a:t>
            </a:r>
            <a:endParaRPr lang="en-US" altLang="ko-KR" sz="1700" dirty="0"/>
          </a:p>
        </p:txBody>
      </p:sp>
      <p:grpSp>
        <p:nvGrpSpPr>
          <p:cNvPr id="68" name="그룹 67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69" name="직사각형 68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70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71" name="직사각형 70"/>
          <p:cNvSpPr/>
          <p:nvPr/>
        </p:nvSpPr>
        <p:spPr>
          <a:xfrm>
            <a:off x="338666" y="770866"/>
            <a:ext cx="8949268" cy="445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ko-KR" sz="22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3. </a:t>
            </a:r>
            <a:r>
              <a:rPr lang="ko-KR" altLang="en-US" sz="2200" b="1" u="sng" kern="100" dirty="0" smtClean="0">
                <a:solidFill>
                  <a:srgbClr val="0070C0"/>
                </a:solidFill>
                <a:latin typeface="+mj-ea"/>
                <a:ea typeface="+mj-ea"/>
                <a:cs typeface="Times New Roman" panose="02020603050405020304" pitchFamily="18" charset="0"/>
              </a:rPr>
              <a:t>변화추세</a:t>
            </a:r>
            <a:endParaRPr lang="ko-KR" altLang="ko-KR" sz="2200" u="sng" kern="100" dirty="0">
              <a:solidFill>
                <a:srgbClr val="0070C0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77350" y="4888057"/>
            <a:ext cx="1159933" cy="8551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87866" y="1792193"/>
            <a:ext cx="940646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355600">
              <a:lnSpc>
                <a:spcPct val="150000"/>
              </a:lnSpc>
              <a:spcAft>
                <a:spcPts val="1000"/>
              </a:spcAft>
            </a:pPr>
            <a:r>
              <a:rPr lang="ko-KR" altLang="en-US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☞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이러한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문제들을 해결하고 준비된 미래로 나아가기 위해서는 </a:t>
            </a:r>
            <a:r>
              <a:rPr lang="ko-KR" altLang="en-US" sz="2200" b="1" kern="100" dirty="0" smtClean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▶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고용</a:t>
            </a:r>
            <a:endParaRPr lang="en-US" altLang="ko-KR" sz="22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의 유연성을 통한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일자리 확보와 복지 정책의 혁신과 변화를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통한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사</a:t>
            </a:r>
            <a:endParaRPr lang="en-US" altLang="ko-KR" sz="22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회 </a:t>
            </a:r>
            <a:r>
              <a:rPr lang="ko-KR" altLang="ko-KR" sz="22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안전망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강화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미래인재를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양성하기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위한 교육개혁 등의 과제를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해</a:t>
            </a:r>
            <a:endParaRPr lang="en-US" altLang="ko-KR" sz="2200" b="1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482600" indent="-355600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  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결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해야 </a:t>
            </a:r>
            <a:r>
              <a:rPr lang="ko-KR" altLang="ko-KR" sz="2200" b="1" kern="100" dirty="0">
                <a:solidFill>
                  <a:srgbClr val="FF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▶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문화적 소양을 북돋우는 정책적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접근도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병행해야 </a:t>
            </a:r>
            <a:r>
              <a:rPr lang="ko-KR" altLang="en-US" sz="2200" b="1" kern="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▶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계층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이동을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통한 격차해소를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극대화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200" b="1" kern="10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7" name="직사각형 6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77" y="5048778"/>
            <a:ext cx="1979612" cy="12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45533" y="2143422"/>
            <a:ext cx="9287934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177800">
              <a:lnSpc>
                <a:spcPct val="150000"/>
              </a:lnSpc>
              <a:spcAft>
                <a:spcPts val="1000"/>
              </a:spcAft>
            </a:pP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☞ 국가와 사회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, 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시민단체까지 모두</a:t>
            </a: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4</a:t>
            </a:r>
            <a:r>
              <a:rPr lang="ko-KR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차 산업혁명이 만드는 세상을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고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      </a:t>
            </a:r>
          </a:p>
          <a:p>
            <a:pPr marL="431800" indent="-177800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ko-KR" altLang="ko-KR" sz="22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려할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수 없는 </a:t>
            </a:r>
            <a:r>
              <a:rPr lang="ko-KR" altLang="ko-KR" sz="2200" b="1" kern="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과거형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조직이기 때문에 사회구조와 경제가 재편되는 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</a:t>
            </a:r>
          </a:p>
          <a:p>
            <a:pPr marL="431800" indent="-177800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과정을 총체적으로 관리하고 방향을 제시할 사람이나 조직이 없어 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</a:t>
            </a:r>
          </a:p>
          <a:p>
            <a:pPr marL="431800" indent="-177800">
              <a:lnSpc>
                <a:spcPct val="150000"/>
              </a:lnSpc>
              <a:spcAft>
                <a:spcPts val="1000"/>
              </a:spcAft>
            </a:pPr>
            <a:r>
              <a:rPr lang="en-US" altLang="ko-KR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   </a:t>
            </a:r>
            <a:r>
              <a:rPr lang="ko-KR" altLang="ko-KR" sz="2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혼돈으로 결국 수축사회로</a:t>
            </a:r>
            <a:endParaRPr lang="ko-KR" altLang="ko-KR" sz="2200" b="1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84665" y="-31067"/>
            <a:ext cx="9821335" cy="597281"/>
            <a:chOff x="84665" y="-31067"/>
            <a:chExt cx="9821335" cy="597281"/>
          </a:xfrm>
        </p:grpSpPr>
        <p:sp>
          <p:nvSpPr>
            <p:cNvPr id="7" name="직사각형 6"/>
            <p:cNvSpPr/>
            <p:nvPr/>
          </p:nvSpPr>
          <p:spPr>
            <a:xfrm>
              <a:off x="2429933" y="127873"/>
              <a:ext cx="7476067" cy="2192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제목 1"/>
            <p:cNvSpPr txBox="1">
              <a:spLocks/>
            </p:cNvSpPr>
            <p:nvPr/>
          </p:nvSpPr>
          <p:spPr>
            <a:xfrm>
              <a:off x="84665" y="-31067"/>
              <a:ext cx="6591327" cy="5972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2500" dirty="0" smtClean="0">
                  <a:solidFill>
                    <a:schemeClr val="accent1">
                      <a:lumMod val="75000"/>
                    </a:schemeClr>
                  </a:solidFill>
                  <a:latin typeface="Helvetica95-Black" panose="020B0A00000000000000" pitchFamily="34" charset="0"/>
                </a:rPr>
                <a:t>INDUSTRY 4.0</a:t>
              </a:r>
              <a:endParaRPr lang="ko-KR" altLang="en-US" sz="2900" dirty="0">
                <a:effectLst>
                  <a:glow rad="127000">
                    <a:schemeClr val="bg1"/>
                  </a:glow>
                </a:effectLst>
                <a:latin typeface="Kozuka Mincho Pro B" panose="02020800000000000000" pitchFamily="18" charset="-128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7177350" y="4888057"/>
            <a:ext cx="1159933" cy="8551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77" y="5048778"/>
            <a:ext cx="1979612" cy="12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1112</Words>
  <Application>Microsoft Office PowerPoint</Application>
  <PresentationFormat>A4 용지(210x297mm)</PresentationFormat>
  <Paragraphs>205</Paragraphs>
  <Slides>21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박보환</cp:lastModifiedBy>
  <cp:revision>68</cp:revision>
  <dcterms:created xsi:type="dcterms:W3CDTF">2019-02-16T13:45:15Z</dcterms:created>
  <dcterms:modified xsi:type="dcterms:W3CDTF">2019-02-20T09:20:39Z</dcterms:modified>
</cp:coreProperties>
</file>