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671" r:id="rId2"/>
    <p:sldId id="623" r:id="rId3"/>
    <p:sldId id="622" r:id="rId4"/>
    <p:sldId id="654" r:id="rId5"/>
    <p:sldId id="689" r:id="rId6"/>
    <p:sldId id="620" r:id="rId7"/>
    <p:sldId id="539" r:id="rId8"/>
    <p:sldId id="597" r:id="rId9"/>
    <p:sldId id="679" r:id="rId10"/>
    <p:sldId id="680" r:id="rId11"/>
    <p:sldId id="541" r:id="rId12"/>
    <p:sldId id="653" r:id="rId13"/>
    <p:sldId id="542" r:id="rId14"/>
    <p:sldId id="543" r:id="rId15"/>
    <p:sldId id="659" r:id="rId16"/>
    <p:sldId id="672" r:id="rId17"/>
    <p:sldId id="673" r:id="rId18"/>
    <p:sldId id="670" r:id="rId19"/>
    <p:sldId id="548" r:id="rId20"/>
    <p:sldId id="650" r:id="rId21"/>
    <p:sldId id="549" r:id="rId22"/>
    <p:sldId id="550" r:id="rId23"/>
    <p:sldId id="666" r:id="rId24"/>
    <p:sldId id="602" r:id="rId25"/>
    <p:sldId id="688" r:id="rId26"/>
    <p:sldId id="551" r:id="rId27"/>
    <p:sldId id="552" r:id="rId28"/>
    <p:sldId id="592" r:id="rId29"/>
    <p:sldId id="674" r:id="rId30"/>
    <p:sldId id="600" r:id="rId31"/>
    <p:sldId id="601" r:id="rId32"/>
    <p:sldId id="553" r:id="rId33"/>
    <p:sldId id="554" r:id="rId34"/>
    <p:sldId id="556" r:id="rId35"/>
    <p:sldId id="684" r:id="rId36"/>
    <p:sldId id="557" r:id="rId37"/>
    <p:sldId id="558" r:id="rId38"/>
    <p:sldId id="651" r:id="rId39"/>
    <p:sldId id="559" r:id="rId40"/>
    <p:sldId id="683" r:id="rId41"/>
    <p:sldId id="560" r:id="rId42"/>
    <p:sldId id="561" r:id="rId43"/>
    <p:sldId id="562" r:id="rId44"/>
    <p:sldId id="593" r:id="rId45"/>
    <p:sldId id="563" r:id="rId46"/>
    <p:sldId id="564" r:id="rId47"/>
    <p:sldId id="686" r:id="rId48"/>
    <p:sldId id="687" r:id="rId49"/>
    <p:sldId id="649" r:id="rId50"/>
    <p:sldId id="681" r:id="rId51"/>
    <p:sldId id="682" r:id="rId52"/>
    <p:sldId id="655" r:id="rId53"/>
    <p:sldId id="656" r:id="rId54"/>
    <p:sldId id="566" r:id="rId55"/>
    <p:sldId id="567" r:id="rId56"/>
    <p:sldId id="568" r:id="rId57"/>
    <p:sldId id="569" r:id="rId58"/>
    <p:sldId id="658" r:id="rId59"/>
    <p:sldId id="663" r:id="rId60"/>
    <p:sldId id="668" r:id="rId61"/>
    <p:sldId id="573" r:id="rId62"/>
    <p:sldId id="664" r:id="rId63"/>
    <p:sldId id="675" r:id="rId64"/>
    <p:sldId id="578" r:id="rId65"/>
    <p:sldId id="676" r:id="rId66"/>
    <p:sldId id="677" r:id="rId67"/>
    <p:sldId id="581" r:id="rId68"/>
    <p:sldId id="624" r:id="rId69"/>
    <p:sldId id="625" r:id="rId70"/>
    <p:sldId id="626" r:id="rId71"/>
    <p:sldId id="628" r:id="rId72"/>
    <p:sldId id="667" r:id="rId73"/>
    <p:sldId id="627" r:id="rId74"/>
    <p:sldId id="662" r:id="rId75"/>
    <p:sldId id="629" r:id="rId76"/>
    <p:sldId id="630" r:id="rId77"/>
    <p:sldId id="631" r:id="rId78"/>
    <p:sldId id="632" r:id="rId79"/>
    <p:sldId id="633" r:id="rId80"/>
    <p:sldId id="634" r:id="rId81"/>
    <p:sldId id="635" r:id="rId82"/>
    <p:sldId id="636" r:id="rId83"/>
    <p:sldId id="637" r:id="rId84"/>
    <p:sldId id="638" r:id="rId85"/>
    <p:sldId id="639" r:id="rId86"/>
    <p:sldId id="640" r:id="rId87"/>
    <p:sldId id="641" r:id="rId88"/>
    <p:sldId id="669" r:id="rId89"/>
    <p:sldId id="642" r:id="rId90"/>
    <p:sldId id="591" r:id="rId91"/>
    <p:sldId id="678" r:id="rId92"/>
  </p:sldIdLst>
  <p:sldSz cx="9144000" cy="6858000" type="screen4x3"/>
  <p:notesSz cx="9926638" cy="67976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F6F"/>
    <a:srgbClr val="043573"/>
    <a:srgbClr val="FF6202"/>
    <a:srgbClr val="6D6E71"/>
    <a:srgbClr val="FF66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9313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AUTUMN\&#9733;&#44053;&#52285;&#55148;%20&#45824;&#54364;&#45784;\0311-&#45824;&#54364;&#45784;PPT\&#51068;&#48376;&#49345;&#50629;&#50857;&#51648;&#51648;&#44032;&#51648;&#49688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&#54252;&#47100;&#47532;&#54252;&#53944;\%5b&#53804;&#51088;%5d%20&#51201;&#47549;&#49885;&#53804;&#51088;\&#51201;&#47549;&#49885;&#53804;&#5108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%5b&#53804;&#51088;%5d&#51201;&#47549;&#49885;&#53804;&#51088;\&#51201;&#47549;&#49885;&#53804;&#5108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%5b&#53804;&#51088;%5d&#51201;&#47549;&#49885;&#53804;&#51088;\&#51201;&#47549;&#49885;&#53804;&#5108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%5b&#53804;&#51088;%5d&#51201;&#47549;&#49885;&#53804;&#51088;\&#51201;&#47549;&#49885;&#53804;&#51088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rsong\Desktop\%5b&#53804;&#51088;%5d&#51201;&#47549;&#49885;&#53804;&#51088;\&#51201;&#47549;&#49885;&#53804;&#5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69039807525374E-2"/>
          <c:y val="0.10983401380383009"/>
          <c:w val="0.89119496855345903"/>
          <c:h val="0.5780455915232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남자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HY헤드라인M" pitchFamily="18" charset="-127"/>
                    <a:ea typeface="HY헤드라인M" pitchFamily="18" charset="-127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2000년</c:v>
                </c:pt>
                <c:pt idx="1">
                  <c:v>2010년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8.9500000000000028</c:v>
                </c:pt>
                <c:pt idx="1">
                  <c:v>9.67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여자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latin typeface="HY헤드라인M" pitchFamily="18" charset="-127"/>
                      <a:ea typeface="HY헤드라인M" pitchFamily="18" charset="-127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latin typeface="HY헤드라인M" pitchFamily="18" charset="-127"/>
                      <a:ea typeface="HY헤드라인M" pitchFamily="18" charset="-127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2000년</c:v>
                </c:pt>
                <c:pt idx="1">
                  <c:v>2010년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030784"/>
        <c:axId val="170079360"/>
      </c:barChart>
      <c:catAx>
        <c:axId val="23703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170079360"/>
        <c:crosses val="autoZero"/>
        <c:auto val="1"/>
        <c:lblAlgn val="ctr"/>
        <c:lblOffset val="100"/>
        <c:noMultiLvlLbl val="0"/>
      </c:catAx>
      <c:valAx>
        <c:axId val="1700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370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92557961504813"/>
          <c:y val="0.81216049382716049"/>
          <c:w val="0.30062893081761743"/>
          <c:h val="0.16888888888888889"/>
        </c:manualLayout>
      </c:layout>
      <c:overlay val="0"/>
      <c:txPr>
        <a:bodyPr/>
        <a:lstStyle/>
        <a:p>
          <a:pPr>
            <a:defRPr sz="1400">
              <a:latin typeface="HY헤드라인M" pitchFamily="18" charset="-127"/>
              <a:ea typeface="HY헤드라인M" pitchFamily="18" charset="-127"/>
            </a:defRPr>
          </a:pPr>
          <a:endParaRPr lang="ko-KR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625000000000087E-2"/>
          <c:y val="9.0251288033440263E-2"/>
          <c:w val="0.96875000000000833"/>
          <c:h val="0.58990451624581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아내 사망한 남편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0625E-2"/>
                  <c:y val="-9.0466122290271105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1</a:t>
                    </a:r>
                    <a:r>
                      <a:rPr lang="ko-KR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9073</a:t>
                    </a:r>
                    <a:endParaRPr lang="en-US" altLang="en-US" sz="160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479166666666657E-2"/>
                  <c:y val="-3.0864197530864786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1</a:t>
                    </a:r>
                    <a:r>
                      <a:rPr lang="ko-KR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9601</a:t>
                    </a:r>
                    <a:endParaRPr lang="en-US" altLang="en-US" sz="160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6666666669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en-US" sz="1600" dirty="0" smtClean="0">
                        <a:latin typeface="HY헤드라인M" pitchFamily="18" charset="-127"/>
                        <a:ea typeface="HY헤드라인M" pitchFamily="18" charset="-127"/>
                      </a:rPr>
                      <a:t>2</a:t>
                    </a:r>
                    <a:r>
                      <a:rPr lang="ko-KR" altLang="en-US" sz="1600" dirty="0" smtClean="0"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dirty="0" smtClean="0">
                        <a:latin typeface="HY헤드라인M" pitchFamily="18" charset="-127"/>
                        <a:ea typeface="HY헤드라인M" pitchFamily="18" charset="-127"/>
                      </a:rPr>
                      <a:t>345</a:t>
                    </a:r>
                    <a:endParaRPr lang="en-US" altLang="en-US" sz="1600" dirty="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altLang="en-US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2</a:t>
                    </a:r>
                    <a:r>
                      <a:rPr lang="ko-KR" altLang="en-US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만</a:t>
                    </a:r>
                    <a:r>
                      <a:rPr lang="en-US" altLang="en-US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1245</a:t>
                    </a:r>
                    <a:endParaRPr lang="en-US" altLang="en-US" sz="1600" dirty="0">
                      <a:latin typeface="HY헤드라인M" panose="02030600000101010101" pitchFamily="18" charset="-127"/>
                      <a:ea typeface="HY헤드라인M" panose="02030600000101010101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2008년</c:v>
                </c:pt>
                <c:pt idx="1">
                  <c:v>2011년</c:v>
                </c:pt>
                <c:pt idx="2">
                  <c:v>2013년</c:v>
                </c:pt>
                <c:pt idx="3">
                  <c:v>2015년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19073</c:v>
                </c:pt>
                <c:pt idx="1">
                  <c:v>19601</c:v>
                </c:pt>
                <c:pt idx="2">
                  <c:v>20345</c:v>
                </c:pt>
                <c:pt idx="3">
                  <c:v>21245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남편 사망한 아내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2126</a:t>
                    </a:r>
                    <a:endParaRPr lang="en-US" altLang="en-US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5691</a:t>
                    </a:r>
                    <a:endParaRPr lang="en-US" altLang="en-US" dirty="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latin typeface="HY헤드라인M" pitchFamily="18" charset="-127"/>
                        <a:ea typeface="HY헤드라인M" pitchFamily="18" charset="-127"/>
                      </a:rPr>
                      <a:t>9674</a:t>
                    </a:r>
                    <a:endParaRPr lang="en-US" altLang="en-US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sz="160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8</a:t>
                    </a:r>
                    <a:r>
                      <a:rPr lang="ko-KR" altLang="en-US" sz="160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만</a:t>
                    </a:r>
                    <a:r>
                      <a:rPr lang="en-US" altLang="en-US" sz="160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4028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2008년</c:v>
                </c:pt>
                <c:pt idx="1">
                  <c:v>2011년</c:v>
                </c:pt>
                <c:pt idx="2">
                  <c:v>2013년</c:v>
                </c:pt>
                <c:pt idx="3">
                  <c:v>2015년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72126</c:v>
                </c:pt>
                <c:pt idx="1">
                  <c:v>75691</c:v>
                </c:pt>
                <c:pt idx="2">
                  <c:v>79674</c:v>
                </c:pt>
                <c:pt idx="3">
                  <c:v>84028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139648"/>
        <c:axId val="170141184"/>
      </c:barChart>
      <c:catAx>
        <c:axId val="17013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170141184"/>
        <c:crosses val="autoZero"/>
        <c:auto val="1"/>
        <c:lblAlgn val="ctr"/>
        <c:lblOffset val="100"/>
        <c:noMultiLvlLbl val="0"/>
      </c:catAx>
      <c:valAx>
        <c:axId val="170141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7013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58333333333339"/>
          <c:y val="0.79446364343345977"/>
          <c:w val="0.70229166666666665"/>
          <c:h val="0.19379310344827699"/>
        </c:manualLayout>
      </c:layout>
      <c:overlay val="0"/>
      <c:txPr>
        <a:bodyPr/>
        <a:lstStyle/>
        <a:p>
          <a:pPr>
            <a:defRPr sz="1400">
              <a:latin typeface="HY헤드라인M" pitchFamily="18" charset="-127"/>
              <a:ea typeface="HY헤드라인M" pitchFamily="18" charset="-127"/>
            </a:defRPr>
          </a:pPr>
          <a:endParaRPr lang="ko-KR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70년대</c:v>
                </c:pt>
                <c:pt idx="1">
                  <c:v>80년대</c:v>
                </c:pt>
                <c:pt idx="2">
                  <c:v>90년대</c:v>
                </c:pt>
                <c:pt idx="3">
                  <c:v>2000~2009년</c:v>
                </c:pt>
                <c:pt idx="4">
                  <c:v>2015-2017년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0.10199999999999998</c:v>
                </c:pt>
                <c:pt idx="1">
                  <c:v>8.7000000000000022E-2</c:v>
                </c:pt>
                <c:pt idx="2">
                  <c:v>7.0000000000000021E-2</c:v>
                </c:pt>
                <c:pt idx="3">
                  <c:v>4.5999999999999999E-2</c:v>
                </c:pt>
                <c:pt idx="4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858752"/>
        <c:axId val="300868736"/>
      </c:barChart>
      <c:catAx>
        <c:axId val="30085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HY헤드라인M" pitchFamily="18" charset="-127"/>
                <a:ea typeface="HY헤드라인M" pitchFamily="18" charset="-127"/>
                <a:cs typeface="Arial" pitchFamily="34" charset="0"/>
              </a:defRPr>
            </a:pPr>
            <a:endParaRPr lang="ko-KR"/>
          </a:p>
        </c:txPr>
        <c:crossAx val="300868736"/>
        <c:crosses val="autoZero"/>
        <c:auto val="1"/>
        <c:lblAlgn val="ctr"/>
        <c:lblOffset val="100"/>
        <c:noMultiLvlLbl val="0"/>
      </c:catAx>
      <c:valAx>
        <c:axId val="300868736"/>
        <c:scaling>
          <c:orientation val="minMax"/>
        </c:scaling>
        <c:delete val="0"/>
        <c:axPos val="l"/>
        <c:minorGridlines>
          <c:spPr>
            <a:ln>
              <a:solidFill>
                <a:schemeClr val="bg1"/>
              </a:solidFill>
            </a:ln>
          </c:spPr>
        </c:min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300858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marker>
            <c:symbol val="circle"/>
            <c:size val="5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tx2"/>
                </a:solidFill>
              </a:ln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Sheet1!$G$9:$G$11</c:f>
              <c:strCache>
                <c:ptCount val="3"/>
                <c:pt idx="0">
                  <c:v>1974년</c:v>
                </c:pt>
                <c:pt idx="1">
                  <c:v>1991년</c:v>
                </c:pt>
                <c:pt idx="2">
                  <c:v>2016년</c:v>
                </c:pt>
              </c:strCache>
            </c:strRef>
          </c:cat>
          <c:val>
            <c:numRef>
              <c:f>Sheet1!$H$9:$H$11</c:f>
              <c:numCache>
                <c:formatCode>0_);[Red]\(0\)</c:formatCode>
                <c:ptCount val="3"/>
                <c:pt idx="0">
                  <c:v>100</c:v>
                </c:pt>
                <c:pt idx="1">
                  <c:v>271.84551754679194</c:v>
                </c:pt>
                <c:pt idx="2">
                  <c:v>70.424153445722851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844864"/>
        <c:axId val="165846400"/>
      </c:lineChart>
      <c:catAx>
        <c:axId val="16584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165846400"/>
        <c:crosses val="autoZero"/>
        <c:auto val="1"/>
        <c:lblAlgn val="ctr"/>
        <c:lblOffset val="100"/>
        <c:noMultiLvlLbl val="0"/>
      </c:catAx>
      <c:valAx>
        <c:axId val="165846400"/>
        <c:scaling>
          <c:orientation val="minMax"/>
        </c:scaling>
        <c:delete val="0"/>
        <c:axPos val="l"/>
        <c:numFmt formatCode="0_);[Red]\(0\)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165844864"/>
        <c:crosses val="autoZero"/>
        <c:crossBetween val="between"/>
        <c:maj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'가격인하 (2)'!$B$2</c:f>
              <c:strCache>
                <c:ptCount val="1"/>
                <c:pt idx="0">
                  <c:v>가격</c:v>
                </c:pt>
              </c:strCache>
            </c:strRef>
          </c:tx>
          <c:spPr>
            <a:ln w="76200"/>
          </c:spPr>
          <c:marker>
            <c:symbol val="none"/>
          </c:marker>
          <c:val>
            <c:numRef>
              <c:f>'가격인하 (2)'!$B$3:$B$13</c:f>
              <c:numCache>
                <c:formatCode>#,##0_ </c:formatCode>
                <c:ptCount val="11"/>
                <c:pt idx="0">
                  <c:v>10000</c:v>
                </c:pt>
                <c:pt idx="1">
                  <c:v>8857.1428571430188</c:v>
                </c:pt>
                <c:pt idx="2">
                  <c:v>7714.2857142857138</c:v>
                </c:pt>
                <c:pt idx="3">
                  <c:v>6571.4285714285734</c:v>
                </c:pt>
                <c:pt idx="4">
                  <c:v>5428.5714285714957</c:v>
                </c:pt>
                <c:pt idx="5">
                  <c:v>4285.7142857142835</c:v>
                </c:pt>
                <c:pt idx="6">
                  <c:v>3142.8571428571936</c:v>
                </c:pt>
                <c:pt idx="7">
                  <c:v>2000</c:v>
                </c:pt>
                <c:pt idx="8">
                  <c:v>3000</c:v>
                </c:pt>
                <c:pt idx="9">
                  <c:v>4000</c:v>
                </c:pt>
                <c:pt idx="10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908928"/>
        <c:axId val="172910464"/>
      </c:lineChart>
      <c:catAx>
        <c:axId val="172908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172910464"/>
        <c:crosses val="autoZero"/>
        <c:auto val="1"/>
        <c:lblAlgn val="ctr"/>
        <c:lblOffset val="100"/>
        <c:noMultiLvlLbl val="0"/>
      </c:catAx>
      <c:valAx>
        <c:axId val="172910464"/>
        <c:scaling>
          <c:orientation val="minMax"/>
        </c:scaling>
        <c:delete val="0"/>
        <c:axPos val="l"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172908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'속도회복&amp;리바운드'!$B$2</c:f>
              <c:strCache>
                <c:ptCount val="1"/>
                <c:pt idx="0">
                  <c:v>가격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'속도회복&amp;리바운드'!$A$3:$A$13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'속도회복&amp;리바운드'!$B$3:$B$13</c:f>
              <c:numCache>
                <c:formatCode>#,##0_);[Red]\(#,##0\)</c:formatCode>
                <c:ptCount val="11"/>
                <c:pt idx="0">
                  <c:v>10000</c:v>
                </c:pt>
                <c:pt idx="1">
                  <c:v>8400</c:v>
                </c:pt>
                <c:pt idx="2">
                  <c:v>6800</c:v>
                </c:pt>
                <c:pt idx="3">
                  <c:v>5200</c:v>
                </c:pt>
                <c:pt idx="4">
                  <c:v>3600</c:v>
                </c:pt>
                <c:pt idx="5">
                  <c:v>2000</c:v>
                </c:pt>
                <c:pt idx="6">
                  <c:v>3600</c:v>
                </c:pt>
                <c:pt idx="7">
                  <c:v>5200</c:v>
                </c:pt>
                <c:pt idx="8">
                  <c:v>6800</c:v>
                </c:pt>
                <c:pt idx="9">
                  <c:v>8400</c:v>
                </c:pt>
                <c:pt idx="10">
                  <c:v>10000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13632"/>
        <c:axId val="236615168"/>
      </c:lineChart>
      <c:catAx>
        <c:axId val="2366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36615168"/>
        <c:crosses val="autoZero"/>
        <c:auto val="1"/>
        <c:lblAlgn val="ctr"/>
        <c:lblOffset val="100"/>
        <c:noMultiLvlLbl val="0"/>
      </c:catAx>
      <c:valAx>
        <c:axId val="236615168"/>
        <c:scaling>
          <c:orientation val="minMax"/>
        </c:scaling>
        <c:delete val="0"/>
        <c:axPos val="l"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366136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'속도회복&amp;리바운드'!$B$2</c:f>
              <c:strCache>
                <c:ptCount val="1"/>
                <c:pt idx="0">
                  <c:v>가격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'속도회복&amp;리바운드'!$A$3:$A$13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'속도회복&amp;리바운드'!$B$3:$B$13</c:f>
              <c:numCache>
                <c:formatCode>#,##0_);[Red]\(#,##0\)</c:formatCode>
                <c:ptCount val="11"/>
                <c:pt idx="0">
                  <c:v>10000</c:v>
                </c:pt>
                <c:pt idx="1">
                  <c:v>8400</c:v>
                </c:pt>
                <c:pt idx="2">
                  <c:v>6800</c:v>
                </c:pt>
                <c:pt idx="3">
                  <c:v>5200</c:v>
                </c:pt>
                <c:pt idx="4">
                  <c:v>3600</c:v>
                </c:pt>
                <c:pt idx="5">
                  <c:v>2000</c:v>
                </c:pt>
                <c:pt idx="6">
                  <c:v>3600</c:v>
                </c:pt>
                <c:pt idx="7">
                  <c:v>5200</c:v>
                </c:pt>
                <c:pt idx="8">
                  <c:v>6800</c:v>
                </c:pt>
                <c:pt idx="9">
                  <c:v>8400</c:v>
                </c:pt>
                <c:pt idx="10">
                  <c:v>10000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49088"/>
        <c:axId val="236675456"/>
      </c:lineChart>
      <c:catAx>
        <c:axId val="23664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36675456"/>
        <c:crosses val="autoZero"/>
        <c:auto val="1"/>
        <c:lblAlgn val="ctr"/>
        <c:lblOffset val="100"/>
        <c:noMultiLvlLbl val="0"/>
      </c:catAx>
      <c:valAx>
        <c:axId val="236675456"/>
        <c:scaling>
          <c:orientation val="minMax"/>
        </c:scaling>
        <c:delete val="0"/>
        <c:axPos val="l"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3664908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적립한계!$B$18</c:f>
              <c:strCache>
                <c:ptCount val="1"/>
                <c:pt idx="0">
                  <c:v>가격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적립한계!$A$19:$A$29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적립한계!$B$19:$B$29</c:f>
              <c:numCache>
                <c:formatCode>#,##0_ </c:formatCode>
                <c:ptCount val="11"/>
                <c:pt idx="0">
                  <c:v>10000</c:v>
                </c:pt>
                <c:pt idx="1">
                  <c:v>11600</c:v>
                </c:pt>
                <c:pt idx="2">
                  <c:v>13200</c:v>
                </c:pt>
                <c:pt idx="3">
                  <c:v>14800</c:v>
                </c:pt>
                <c:pt idx="4">
                  <c:v>16400</c:v>
                </c:pt>
                <c:pt idx="5">
                  <c:v>18000</c:v>
                </c:pt>
                <c:pt idx="6">
                  <c:v>16400</c:v>
                </c:pt>
                <c:pt idx="7">
                  <c:v>14800</c:v>
                </c:pt>
                <c:pt idx="8">
                  <c:v>13200</c:v>
                </c:pt>
                <c:pt idx="9">
                  <c:v>11600</c:v>
                </c:pt>
                <c:pt idx="10">
                  <c:v>10000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93760"/>
        <c:axId val="229195776"/>
      </c:lineChart>
      <c:catAx>
        <c:axId val="23669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29195776"/>
        <c:crosses val="autoZero"/>
        <c:auto val="1"/>
        <c:lblAlgn val="ctr"/>
        <c:lblOffset val="100"/>
        <c:noMultiLvlLbl val="0"/>
      </c:catAx>
      <c:valAx>
        <c:axId val="229195776"/>
        <c:scaling>
          <c:orientation val="minMax"/>
          <c:max val="25000"/>
        </c:scaling>
        <c:delete val="0"/>
        <c:axPos val="l"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36693760"/>
        <c:crosses val="autoZero"/>
        <c:crossBetween val="between"/>
        <c:majorUnit val="5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'속도회복&amp;리바운드'!$B$20</c:f>
              <c:strCache>
                <c:ptCount val="1"/>
                <c:pt idx="0">
                  <c:v>가격</c:v>
                </c:pt>
              </c:strCache>
            </c:strRef>
          </c:tx>
          <c:spPr>
            <a:ln w="762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val>
            <c:numRef>
              <c:f>'속도회복&amp;리바운드'!$B$21:$B$36</c:f>
              <c:numCache>
                <c:formatCode>#,##0_);[Red]\(#,##0\)</c:formatCode>
                <c:ptCount val="16"/>
                <c:pt idx="0">
                  <c:v>2000</c:v>
                </c:pt>
                <c:pt idx="1">
                  <c:v>3600</c:v>
                </c:pt>
                <c:pt idx="2">
                  <c:v>5200</c:v>
                </c:pt>
                <c:pt idx="3">
                  <c:v>6800</c:v>
                </c:pt>
                <c:pt idx="4">
                  <c:v>8400</c:v>
                </c:pt>
                <c:pt idx="5">
                  <c:v>10000</c:v>
                </c:pt>
                <c:pt idx="6">
                  <c:v>8400</c:v>
                </c:pt>
                <c:pt idx="7">
                  <c:v>6800</c:v>
                </c:pt>
                <c:pt idx="8">
                  <c:v>5200</c:v>
                </c:pt>
                <c:pt idx="9">
                  <c:v>3600</c:v>
                </c:pt>
                <c:pt idx="10">
                  <c:v>2000</c:v>
                </c:pt>
                <c:pt idx="11">
                  <c:v>3600</c:v>
                </c:pt>
                <c:pt idx="12">
                  <c:v>5200</c:v>
                </c:pt>
                <c:pt idx="13">
                  <c:v>6800</c:v>
                </c:pt>
                <c:pt idx="14">
                  <c:v>8400</c:v>
                </c:pt>
                <c:pt idx="15">
                  <c:v>10000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239040"/>
        <c:axId val="229240832"/>
      </c:lineChart>
      <c:catAx>
        <c:axId val="22923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29240832"/>
        <c:crosses val="autoZero"/>
        <c:auto val="1"/>
        <c:lblAlgn val="ctr"/>
        <c:lblOffset val="100"/>
        <c:noMultiLvlLbl val="0"/>
      </c:catAx>
      <c:valAx>
        <c:axId val="229240832"/>
        <c:scaling>
          <c:orientation val="minMax"/>
        </c:scaling>
        <c:delete val="0"/>
        <c:axPos val="l"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22923904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0.56006</cdr:x>
      <cdr:y>0.48328</cdr:y>
    </cdr:from>
    <cdr:to>
      <cdr:x>0.80009</cdr:x>
      <cdr:y>0.7333</cdr:y>
    </cdr:to>
    <cdr:sp macro="" textlink="">
      <cdr:nvSpPr>
        <cdr:cNvPr id="2" name="이등변 삼각형 1"/>
        <cdr:cNvSpPr/>
      </cdr:nvSpPr>
      <cdr:spPr>
        <a:xfrm xmlns:a="http://schemas.openxmlformats.org/drawingml/2006/main" flipV="1">
          <a:off x="3024336" y="2087752"/>
          <a:ext cx="1296144" cy="1080120"/>
        </a:xfrm>
        <a:prstGeom xmlns:a="http://schemas.openxmlformats.org/drawingml/2006/main" prst="triangle">
          <a:avLst>
            <a:gd name="adj" fmla="val 51652"/>
          </a:avLst>
        </a:prstGeom>
        <a:gradFill xmlns:a="http://schemas.openxmlformats.org/drawingml/2006/main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ko-KR"/>
        </a:p>
      </cdr:txBody>
    </cdr:sp>
  </cdr:relSizeAnchor>
  <cdr:relSizeAnchor xmlns:cdr="http://schemas.openxmlformats.org/drawingml/2006/chartDrawing">
    <cdr:from>
      <cdr:x>0.68089</cdr:x>
      <cdr:y>0.18396</cdr:y>
    </cdr:from>
    <cdr:to>
      <cdr:x>0.95272</cdr:x>
      <cdr:y>0.75329</cdr:y>
    </cdr:to>
    <cdr:sp macro="" textlink="">
      <cdr:nvSpPr>
        <cdr:cNvPr id="4" name="직선 연결선 3"/>
        <cdr:cNvSpPr/>
      </cdr:nvSpPr>
      <cdr:spPr bwMode="auto">
        <a:xfrm xmlns:a="http://schemas.openxmlformats.org/drawingml/2006/main" flipV="1">
          <a:off x="4389914" y="738634"/>
          <a:ext cx="1752600" cy="228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57150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ko-K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625" cy="34026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AF7C8D27-932A-48E6-9698-6A5D698DBEE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325"/>
            <a:ext cx="4302625" cy="34026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5"/>
            <a:ext cx="4302625" cy="34026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F83B485E-99D0-4D69-A385-4BC84F6861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5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09" y="3228706"/>
            <a:ext cx="7279225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CDD4BF9D-4605-4C21-B4F5-DC08BF52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9691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0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blue_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8458200" cy="11430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altLang="ko-KR" dirty="0"/>
              <a:t>Click to edit title style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3810000"/>
            <a:ext cx="3962400" cy="838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latinLnBrk="0" hangingPunct="1">
              <a:defRPr kumimoji="0" sz="2500">
                <a:solidFill>
                  <a:schemeClr val="bg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FC3F-344E-4BE7-82F4-587B8C8FE2CB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13538" y="152400"/>
            <a:ext cx="2033587" cy="5638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951538" cy="5638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D45EE-CC03-495D-9824-2015F3281A9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제목, 텍스트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37525" cy="7096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30238" y="1676400"/>
            <a:ext cx="398145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차트 개체 틀 3"/>
          <p:cNvSpPr>
            <a:spLocks noGrp="1"/>
          </p:cNvSpPr>
          <p:nvPr>
            <p:ph type="chart" sz="half" idx="2"/>
          </p:nvPr>
        </p:nvSpPr>
        <p:spPr>
          <a:xfrm>
            <a:off x="4764088" y="1676400"/>
            <a:ext cx="3983037" cy="41148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4C02-0582-42DC-B503-51C3EBAADB18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8A32-8707-45D5-A790-74613E6E676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8E44A-11BE-4272-9B7D-16FF96FC3E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447E-DB79-49DB-9701-08685515DFB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A83D-1788-4060-86DC-E3F2CEBBA26F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39059-D7CD-40B3-BE20-34E67EECBB28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302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4088" y="1676400"/>
            <a:ext cx="39830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BAAB-8CA0-4101-8836-0D932E5A79A2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D22D-F923-49A8-B495-56B3189368DB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C4FC1-5EE6-44D3-90E4-1CF05A297EB7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8213-3D20-43F6-8F3E-BFCA3212104A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9612-803B-45CA-B8AB-5335363BC62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BFC4-7595-4E2D-84BA-C56DCD963B9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2" descr="blue_bar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13752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1676400"/>
            <a:ext cx="81168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66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600">
                <a:latin typeface="나눔고딕 Bold" pitchFamily="50" charset="-127"/>
                <a:ea typeface="나눔고딕 Bold" pitchFamily="50" charset="-127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2674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000">
                <a:latin typeface="나눔고딕 Bold" pitchFamily="50" charset="-127"/>
                <a:ea typeface="나눔고딕 Bold" pitchFamily="50" charset="-127"/>
              </a:defRPr>
            </a:lvl1pPr>
          </a:lstStyle>
          <a:p>
            <a:pPr>
              <a:defRPr/>
            </a:pPr>
            <a:fld id="{3BAEA278-74C1-46C4-8ED1-E26F317163D3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57200" y="9144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endParaRPr kumimoji="0" lang="en-GB" sz="1400">
              <a:latin typeface="나눔고딕 Bold" pitchFamily="50" charset="-127"/>
              <a:ea typeface="나눔고딕 Bold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2" r:id="rId13"/>
    <p:sldLayoutId id="2147484053" r:id="rId14"/>
    <p:sldLayoutId id="2147484054" r:id="rId15"/>
    <p:sldLayoutId id="2147484055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419100" indent="-419100" algn="l" rtl="0" eaLnBrk="0" fontAlgn="base" hangingPunct="0">
        <a:spcBef>
          <a:spcPct val="20000"/>
        </a:spcBef>
        <a:spcAft>
          <a:spcPct val="0"/>
        </a:spcAft>
        <a:buClr>
          <a:srgbClr val="FF6202"/>
        </a:buClr>
        <a:buSzPct val="120000"/>
        <a:buFont typeface="Wingdings" pitchFamily="2" charset="2"/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1pPr>
      <a:lvl2pPr marL="620713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2pPr>
      <a:lvl3pPr marL="14287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3pPr>
      <a:lvl4pPr marL="1885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4pPr>
      <a:lvl5pPr marL="2513013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5pPr>
      <a:lvl6pPr marL="29702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6pPr>
      <a:lvl7pPr marL="34274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7pPr>
      <a:lvl8pPr marL="38846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8pPr>
      <a:lvl9pPr marL="43418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003300"/>
            <a:ext cx="81534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인생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100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세시대 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/>
            </a:r>
            <a:b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</a:b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         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생애설계와 자산관리</a:t>
            </a:r>
            <a:endParaRPr kumimoji="0" lang="en-GB" altLang="ko-KR" sz="4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4343400"/>
            <a:ext cx="632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트러스톤자산운용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연금포럼</a:t>
            </a:r>
            <a:endParaRPr kumimoji="0" lang="en-US" altLang="ko-KR" sz="3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대 표   강     창     </a:t>
            </a:r>
            <a:r>
              <a:rPr kumimoji="0" lang="ko-KR" altLang="en-US" sz="3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희</a:t>
            </a:r>
            <a:endParaRPr kumimoji="0" lang="en-US" altLang="ko-KR" sz="3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싱글의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시대에 대비하라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60" y="1219200"/>
            <a:ext cx="8389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한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생애미혼율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추이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생애미혼율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 전후까지 결혼한 적이 없는 사람의 비율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38211"/>
              </p:ext>
            </p:extLst>
          </p:nvPr>
        </p:nvGraphicFramePr>
        <p:xfrm>
          <a:off x="448215" y="3048000"/>
          <a:ext cx="8066949" cy="306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1492"/>
                <a:gridCol w="881492"/>
                <a:gridCol w="1260793"/>
                <a:gridCol w="1260793"/>
                <a:gridCol w="1260793"/>
                <a:gridCol w="1260793"/>
                <a:gridCol w="1260793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1980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2005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2015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2025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추정</a:t>
                      </a:r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2035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추정</a:t>
                      </a:r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57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한국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3.5%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10.9%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30%</a:t>
                      </a:r>
                    </a:p>
                  </a:txBody>
                  <a:tcPr anchor="ctr"/>
                </a:tc>
              </a:tr>
              <a:tr h="57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2.1%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5.0%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일본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23.5%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27.4%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18.9%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911360" y="6457890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일본국립인구문제연구소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싱글의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시대에 대비하라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32543" y="1251172"/>
            <a:ext cx="7329251" cy="95410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200000"/>
              </a:lnSpc>
              <a:buFont typeface="맑은 고딕" pitchFamily="50" charset="-127"/>
              <a:buChar char="■"/>
            </a:pPr>
            <a:r>
              <a:rPr lang="en-US" altLang="ko-KR" sz="28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800" b="1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lang="ko-KR" altLang="en-US" sz="28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증가에 따른 라이프사이클의 변화</a:t>
            </a:r>
            <a:endParaRPr lang="en-US" altLang="ko-KR" sz="28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543" y="2310348"/>
            <a:ext cx="709681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노인동거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또는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따로 또 같이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라는 새로운 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가족관계 출현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취미 공동체라는 새로운 유연사회의 활성화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→ 자녀보다도 취미 생활을 함께 하는 사람들과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더 밀접한 유대관계 갖게 됨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-5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싱글의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시대에 대비하라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8600" y="1386989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증가추이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2716" y="4430524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비율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(2015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04800" y="1828800"/>
          <a:ext cx="8077200" cy="22644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2035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추정</a:t>
                      </a:r>
                      <a:r>
                        <a:rPr lang="en-US" altLang="ko-KR" sz="1400" b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797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1,431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1,734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1,911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2,226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인가구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222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414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520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763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비율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24%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27%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34%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181"/>
              </p:ext>
            </p:extLst>
          </p:nvPr>
        </p:nvGraphicFramePr>
        <p:xfrm>
          <a:off x="310896" y="4867910"/>
          <a:ext cx="8071105" cy="15811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4221"/>
                <a:gridCol w="1614221"/>
                <a:gridCol w="1614221"/>
                <a:gridCol w="1614221"/>
                <a:gridCol w="1614221"/>
              </a:tblGrid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국가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스웨덴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전국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32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수도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7318564" y="4479322"/>
            <a:ext cx="101162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%)</a:t>
            </a:r>
            <a:endParaRPr kumimoji="0" lang="ko-KR" altLang="en-US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2286000" y="6457890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유로모니터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일본국세조사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헤세이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-6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싱글의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시대에 대비하라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6"/>
          <p:cNvSpPr>
            <a:spLocks noChangeArrowheads="1"/>
          </p:cNvSpPr>
          <p:nvPr/>
        </p:nvSpPr>
        <p:spPr bwMode="auto">
          <a:xfrm>
            <a:off x="685800" y="1733550"/>
            <a:ext cx="8534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노후 어떻게 대비할 것인가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혼자 사는 노후 두렵지 않다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노후 즐겁게 사는 방법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여자의 활로(活路)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남자의 말로(末路)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정년 후의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80,000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시간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85737" y="1365250"/>
            <a:ext cx="994886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60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세에 퇴직하고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세까지 산다면 퇴직 후 인생은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 후 하루 여유시간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(11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 * 365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* 20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= 80,300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80,300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/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2,092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연평균 근로시간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 =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약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38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 후의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년은 느낌상으로 현역시절에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38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년에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해당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까지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년을 생각하면 현역시절의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76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년에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해당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765694" y="5265738"/>
            <a:ext cx="4406506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1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kumimoji="0" lang="ko-KR" altLang="en-US" sz="1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가계금융복지조사</a:t>
            </a:r>
            <a:r>
              <a:rPr kumimoji="0" lang="en-US" altLang="ko-KR" sz="1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kumimoji="0" lang="en-US" altLang="ko-KR" sz="1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ko-KR" sz="1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77895"/>
              </p:ext>
            </p:extLst>
          </p:nvPr>
        </p:nvGraphicFramePr>
        <p:xfrm>
          <a:off x="1212105" y="1696860"/>
          <a:ext cx="6096000" cy="3637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/>
                <a:gridCol w="3048000"/>
              </a:tblGrid>
              <a:tr h="61962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2400" u="none" baseline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06948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 자산</a:t>
                      </a:r>
                      <a:endParaRPr lang="en-US" altLang="ko-KR" sz="2400" b="0" dirty="0" smtClean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  채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sz="2400" b="0" dirty="0" smtClean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8,000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</a:tr>
              <a:tr h="106948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순 자산</a:t>
                      </a:r>
                      <a:endParaRPr lang="en-US" altLang="ko-KR" sz="2400" b="0" dirty="0" smtClean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부동산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sz="2400" b="0" dirty="0" smtClean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   3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</a:tr>
              <a:tr h="61962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가용 순 금융자산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</a:tr>
            </a:tbl>
          </a:graphicData>
        </a:graphic>
      </p:graphicFrame>
      <p:sp>
        <p:nvSpPr>
          <p:cNvPr id="10" name="뺄셈 기호 9"/>
          <p:cNvSpPr/>
          <p:nvPr/>
        </p:nvSpPr>
        <p:spPr bwMode="auto">
          <a:xfrm>
            <a:off x="4664917" y="3139861"/>
            <a:ext cx="269875" cy="225425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3" name="뺄셈 기호 12"/>
          <p:cNvSpPr/>
          <p:nvPr/>
        </p:nvSpPr>
        <p:spPr bwMode="auto">
          <a:xfrm>
            <a:off x="4664917" y="4341118"/>
            <a:ext cx="269875" cy="225425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4" name="등호 13"/>
          <p:cNvSpPr/>
          <p:nvPr/>
        </p:nvSpPr>
        <p:spPr bwMode="auto">
          <a:xfrm>
            <a:off x="4664917" y="3794870"/>
            <a:ext cx="269875" cy="223838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5" name="등호 14"/>
          <p:cNvSpPr/>
          <p:nvPr/>
        </p:nvSpPr>
        <p:spPr bwMode="auto">
          <a:xfrm>
            <a:off x="4664917" y="4957763"/>
            <a:ext cx="269875" cy="223837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" name="뺄셈 기호 15"/>
          <p:cNvSpPr/>
          <p:nvPr/>
        </p:nvSpPr>
        <p:spPr bwMode="auto">
          <a:xfrm>
            <a:off x="4260105" y="3425793"/>
            <a:ext cx="3240087" cy="179387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7" name="뺄셈 기호 16"/>
          <p:cNvSpPr/>
          <p:nvPr/>
        </p:nvSpPr>
        <p:spPr bwMode="auto">
          <a:xfrm>
            <a:off x="4260105" y="4566543"/>
            <a:ext cx="3240087" cy="179388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405" name="모서리가 둥근 직사각형 17"/>
          <p:cNvSpPr>
            <a:spLocks noChangeArrowheads="1"/>
          </p:cNvSpPr>
          <p:nvPr/>
        </p:nvSpPr>
        <p:spPr bwMode="auto">
          <a:xfrm>
            <a:off x="1059705" y="2263774"/>
            <a:ext cx="6629400" cy="309223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/>
          <a:lstStyle/>
          <a:p>
            <a:pPr eaLnBrk="0" latinLnBrk="0" hangingPunct="0"/>
            <a:endParaRPr kumimoji="0" lang="ko-KR" altLang="en-US">
              <a:solidFill>
                <a:schemeClr val="tx2"/>
              </a:solidFill>
            </a:endParaRPr>
          </a:p>
        </p:txBody>
      </p:sp>
      <p:sp>
        <p:nvSpPr>
          <p:cNvPr id="164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228600"/>
            <a:ext cx="9034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전국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베이비부머세대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가구당 보유자산 현황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7620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국민연금을 통한 노후준비 수준은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9866" y="1409406"/>
            <a:ext cx="8686800" cy="537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노령연금 수령액 평균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88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부부기준 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6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월말 현재 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414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ko-KR" altLang="en-US" sz="2600" dirty="0" err="1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급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평균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6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50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이상 은퇴자 및 은퇴 예정자들이 생각하는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부부 월 최소생활비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174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적정생활비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237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 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국민연금 월 수령액은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최소생활비의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51%,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적정생활비의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37%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수준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국민노후보장패널조사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(2015, 6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퇴직연금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,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개인연금 가입현황은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262" y="1157171"/>
            <a:ext cx="89916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- 2005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도입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상용근로자의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54% (2016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월말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619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- 1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인당 평균 적립금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2,086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 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일시금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수령비율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98%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퇴직금은 대부분 퇴직연금 도입 전에 중간정산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(97%)</a:t>
            </a:r>
            <a:endParaRPr kumimoji="0" lang="en-US" altLang="ko-KR" sz="2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- 1994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도입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가입률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전체 인구대비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17.6% (2015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년말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905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보험개발원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- 2012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년말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현재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인당 적립금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1230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- 1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인당 연금지급액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월평균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(2015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삼성생명 가입자평균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   </a:t>
            </a:r>
            <a:endParaRPr kumimoji="0" lang="en-US" altLang="ko-KR" sz="20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29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우리나라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세 이상 고령자의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연금수령 현황은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 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937227" y="1295400"/>
            <a:ext cx="6530373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국민연금 수급대상자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- 65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이상 노인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700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 명 중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38%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월 노령연금 수령액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50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만원 미만 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78.6%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100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만원 이상 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3.2%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22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13.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입구관리보다 더 중요한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출구관리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61938" y="1822450"/>
            <a:ext cx="78914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언론인의 지적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어떤 형편에서든지 자족하기를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….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1152525" y="2971800"/>
            <a:ext cx="6848475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궁핍하므로 말하는 것이 아니라 어떠한 형편에서든지 나는 자족하기를 </a:t>
            </a:r>
            <a:r>
              <a:rPr kumimoji="0" lang="ko-KR" altLang="en-US" sz="2000" dirty="0" err="1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배웠노니</a:t>
            </a: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나는 비천에 처할 줄도 알고 풍부에 처할 줄도 알아 모든 일 곧 배부름과 배고픔과 풍부와 궁핍에도 처할 줄 아는 일체의 비결을 배웠노라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000" dirty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내게 능력 주시는 자 안에서 내가 모든 것을 할 수 있느니라</a:t>
            </a:r>
            <a:endParaRPr kumimoji="0" lang="en-US" altLang="ko-KR" sz="200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>
              <a:lnSpc>
                <a:spcPct val="150000"/>
              </a:lnSpc>
            </a:pPr>
            <a:r>
              <a:rPr kumimoji="0"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신약성경 </a:t>
            </a:r>
            <a:r>
              <a:rPr kumimoji="0" lang="ko-KR" altLang="en-US" sz="20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빌립보서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4:11~13)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7" name="모서리가 둥근 직사각형 19"/>
          <p:cNvSpPr>
            <a:spLocks noChangeArrowheads="1"/>
          </p:cNvSpPr>
          <p:nvPr/>
        </p:nvSpPr>
        <p:spPr bwMode="auto">
          <a:xfrm>
            <a:off x="609600" y="2895600"/>
            <a:ext cx="7924800" cy="3429000"/>
          </a:xfrm>
          <a:prstGeom prst="roundRect">
            <a:avLst>
              <a:gd name="adj" fmla="val 3468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 bwMode="auto">
          <a:xfrm>
            <a:off x="4495800" y="3457900"/>
            <a:ext cx="3733800" cy="214411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타원 3"/>
          <p:cNvSpPr/>
          <p:nvPr/>
        </p:nvSpPr>
        <p:spPr bwMode="auto">
          <a:xfrm>
            <a:off x="693680" y="1905000"/>
            <a:ext cx="3733800" cy="214411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8600"/>
            <a:ext cx="8839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1. 100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세시대의 노후자금 얼마나 필요한가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4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143000" y="1912880"/>
            <a:ext cx="6934200" cy="311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5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5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5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5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     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5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7</a:t>
            </a:r>
            <a:r>
              <a:rPr kumimoji="0" lang="ko-KR" altLang="en-US" sz="5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en-US" altLang="ko-KR" sz="5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54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3149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일본의 사례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389337"/>
            <a:ext cx="86868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1975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ko-KR" altLang="en-US" sz="29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일본연수시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경험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직장인의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일자리 사례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맑은 고딕"/>
                <a:ea typeface="맑은 고딕"/>
              </a:rPr>
              <a:t>①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아파트 관리인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맑은 고딕"/>
                <a:ea typeface="맑은 고딕"/>
              </a:rPr>
              <a:t>② </a:t>
            </a:r>
            <a:r>
              <a:rPr kumimoji="0" lang="ko-KR" altLang="en-US" sz="29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생협지역위원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맑은 고딕"/>
                <a:ea typeface="맑은 고딕"/>
              </a:rPr>
              <a:t>③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회사고문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맑은 고딕"/>
                <a:ea typeface="맑은 고딕"/>
              </a:rPr>
              <a:t>④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컴퓨터 강사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900" dirty="0" smtClean="0">
                <a:solidFill>
                  <a:srgbClr val="1F3F6F"/>
                </a:solidFill>
                <a:latin typeface="맑은 고딕"/>
                <a:ea typeface="맑은 고딕"/>
              </a:rPr>
              <a:t>⑤ </a:t>
            </a:r>
            <a:r>
              <a:rPr kumimoji="0" lang="ko-KR" altLang="en-US" sz="29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가사대행서비스</a:t>
            </a:r>
            <a:endParaRPr kumimoji="0" lang="en-US" altLang="ko-KR" sz="29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(</a:t>
            </a: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kumimoji="0"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주간동양경제</a:t>
            </a: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15.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가장 확실한 노후대비는 평생현역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1427" y="1358460"/>
            <a:ext cx="88925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재취업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재취업사례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월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만원의 근로소득은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0" lang="ko-KR" altLang="en-US" sz="2400" kern="0" dirty="0" err="1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억원의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정기예금과 같은 효과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부부가 체면을 버리고 허드렛일이라도 하겠다는 마음가짐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자기실현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취미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활동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사회공헌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(NPO: Non Profit Organization)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활동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 세 번의 정년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고용정년 → </a:t>
            </a:r>
            <a:r>
              <a:rPr kumimoji="0" lang="ko-KR" altLang="en-US" sz="2400" kern="0" dirty="0" err="1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일의정년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→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인생정년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-23035" y="228600"/>
            <a:ext cx="85772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16.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일본에서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인기있는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은퇴남편 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           1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순위는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937227" y="1441450"/>
            <a:ext cx="65303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싹싹한 남편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요리 잘 하는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아내 말 잘 듣는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운동 잘 하는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맑은 고딕"/>
                <a:ea typeface="맑은 고딕"/>
              </a:rPr>
              <a:t>…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집에 없는 남편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&lt;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은퇴설계 전문가 오가와 유리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5425"/>
            <a:ext cx="8805862" cy="692150"/>
          </a:xfrm>
        </p:spPr>
        <p:txBody>
          <a:bodyPr lIns="91436" tIns="45718" rIns="91436" bIns="45718" anchor="ctr">
            <a:noAutofit/>
          </a:bodyPr>
          <a:lstStyle/>
          <a:p>
            <a:pPr algn="l" eaLnBrk="1" hangingPunct="1"/>
            <a:r>
              <a:rPr lang="en-US" altLang="ko-KR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ko-KR" altLang="en-US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필요한</a:t>
            </a:r>
            <a:r>
              <a:rPr lang="en-US" altLang="ko-KR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존재가 되지 못한 걱정이 </a:t>
            </a:r>
            <a:r>
              <a:rPr lang="en-US" altLang="ko-KR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800" dirty="0" smtClean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ko-KR" altLang="en-US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두려움 만든다</a:t>
            </a:r>
            <a:r>
              <a:rPr lang="en-US" altLang="ko-KR" sz="38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88" y="1236937"/>
            <a:ext cx="8991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자신이 다른 사람들에게 쓸모 있는 존재가 아니라고 생각하는 노인은 자신이 남에게 유용한 존재라고 느낀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노인보다 일찍 숨질 가능성이 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 가까이 높게 나왔다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    ( </a:t>
            </a:r>
            <a:r>
              <a:rPr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략</a:t>
            </a:r>
            <a:r>
              <a:rPr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부유한 나라에서 고통과 분노의 정도가 더 심한 건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물질적 부가 부족해서가 아니다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남에게 필요한 존재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란 느낌이나 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사회와 함께 하고 있다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는 느낌을 더 이상 갖지 못하기 때문에 불행해지는 것이다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             </a:t>
            </a:r>
            <a:r>
              <a:rPr lang="ko-KR" altLang="en-US" sz="28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달라이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라마 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티베트 종교지도자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8462" y="1828800"/>
            <a:ext cx="68615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50000"/>
              </a:lnSpc>
            </a:pPr>
            <a:r>
              <a:rPr kumimoji="0" lang="en-US" altLang="ko-KR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한국의 정식등록 된 </a:t>
            </a:r>
            <a:r>
              <a:rPr kumimoji="0" lang="ko-KR" altLang="en-US" sz="27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직업수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11,655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endParaRPr kumimoji="0" lang="en-US" altLang="ko-KR" sz="27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일본의        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강M" pitchFamily="18" charset="-127"/>
                <a:ea typeface="HY강M" pitchFamily="18" charset="-127"/>
              </a:rPr>
              <a:t>”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kumimoji="0" lang="en-US" altLang="ko-KR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25,000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endParaRPr kumimoji="0" lang="en-US" altLang="ko-KR" sz="27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미국의        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강M" pitchFamily="18" charset="-127"/>
                <a:ea typeface="HY강M" pitchFamily="18" charset="-127"/>
              </a:rPr>
              <a:t>”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kumimoji="0" lang="en-US" altLang="ko-KR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30,650</a:t>
            </a:r>
            <a:r>
              <a:rPr kumimoji="0" lang="ko-KR" altLang="en-US" sz="27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endParaRPr kumimoji="0" lang="en-US" altLang="ko-KR" sz="27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</a:pPr>
            <a:endParaRPr kumimoji="0" lang="en-US" altLang="ko-KR" sz="27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18.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창직</a:t>
            </a:r>
            <a:r>
              <a:rPr kumimoji="0"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3600" b="1" dirty="0" err="1" smtClean="0">
                <a:solidFill>
                  <a:schemeClr val="bg1"/>
                </a:solidFill>
                <a:latin typeface="+mn-ea"/>
              </a:rPr>
              <a:t>創職</a:t>
            </a:r>
            <a:r>
              <a:rPr kumimoji="0"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의 시대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620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액티브시니어들의 다양한 사례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8136" y="1505642"/>
            <a:ext cx="8991600" cy="552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중학교 교장에서 연꽃재배 전문가로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한전 직원에서 문화유산 해설가로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LG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그룹 국제금융담당 부사장에서 봉사와 가르침으로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후지은행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국제금융 부장에서 연금교육 전문가로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일본인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증권사 임원에서 대학교수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KOICA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해외봉사단원으로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초등학교 교장에서 이용원 원장으로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초등학교 교감에서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수다원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원장으로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통계직공무원에서 요양보조원으로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20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만원의 금리수입을 얻으려면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184275" y="4979270"/>
            <a:ext cx="6054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금리가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3%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아래로 떨어지기 시작하면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필요로 하는 원금은 급격하게 늘어난다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en-US" altLang="ko-KR" sz="24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81098"/>
              </p:ext>
            </p:extLst>
          </p:nvPr>
        </p:nvGraphicFramePr>
        <p:xfrm>
          <a:off x="1219200" y="2007470"/>
          <a:ext cx="5410200" cy="2851050"/>
        </p:xfrm>
        <a:graphic>
          <a:graphicData uri="http://schemas.openxmlformats.org/drawingml/2006/table">
            <a:tbl>
              <a:tblPr/>
              <a:tblGrid>
                <a:gridCol w="2186062"/>
                <a:gridCol w="3224138"/>
              </a:tblGrid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2400" b="1" i="0" u="none" strike="noStrike" dirty="0">
                          <a:solidFill>
                            <a:srgbClr val="FFFFFF"/>
                          </a:solidFill>
                          <a:latin typeface="HY헤드라인M"/>
                        </a:rPr>
                        <a:t>금리수준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2400" b="1" i="0" u="none" strike="noStrike" dirty="0">
                          <a:solidFill>
                            <a:srgbClr val="FFFFFF"/>
                          </a:solidFill>
                          <a:latin typeface="HY헤드라인M"/>
                        </a:rPr>
                        <a:t>필요한 정기예금액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1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억</a:t>
                      </a:r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2000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만원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2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억</a:t>
                      </a:r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4000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만원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3</a:t>
                      </a:r>
                      <a:r>
                        <a:rPr lang="ko-KR" altLang="en-US" sz="2400" b="1" i="0" u="none" strike="noStrike" dirty="0" err="1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4</a:t>
                      </a:r>
                      <a:r>
                        <a:rPr lang="ko-KR" altLang="en-US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 smtClean="0">
                          <a:solidFill>
                            <a:srgbClr val="000000"/>
                          </a:solidFill>
                          <a:latin typeface="HY헤드라인M"/>
                        </a:rPr>
                        <a:t>1.5%</a:t>
                      </a:r>
                      <a:endParaRPr lang="en-US" altLang="ko-KR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smtClean="0">
                          <a:solidFill>
                            <a:srgbClr val="000000"/>
                          </a:solidFill>
                          <a:latin typeface="HY헤드라인M"/>
                        </a:rPr>
                        <a:t>8</a:t>
                      </a:r>
                      <a:r>
                        <a:rPr lang="ko-KR" altLang="en-US" sz="2400" b="1" i="0" u="none" strike="noStrike" smtClean="0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7110" y="228600"/>
            <a:ext cx="873391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주요국과 비교한 한국의 소득수준은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847770"/>
              </p:ext>
            </p:extLst>
          </p:nvPr>
        </p:nvGraphicFramePr>
        <p:xfrm>
          <a:off x="393855" y="2456277"/>
          <a:ext cx="8381999" cy="2514600"/>
        </p:xfrm>
        <a:graphic>
          <a:graphicData uri="http://schemas.openxmlformats.org/drawingml/2006/table">
            <a:tbl>
              <a:tblPr/>
              <a:tblGrid>
                <a:gridCol w="1949303"/>
                <a:gridCol w="2144232"/>
                <a:gridCol w="2144232"/>
                <a:gridCol w="2144232"/>
              </a:tblGrid>
              <a:tr h="628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1" i="0" u="none" strike="noStrike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2,500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ko-KR" altLang="en-US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20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7,900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8,900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ko-KR" altLang="en-US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스페인</a:t>
                      </a:r>
                      <a:endParaRPr lang="ko-KR" altLang="en-US" sz="2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6,500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프랑스</a:t>
                      </a:r>
                      <a:endParaRPr lang="ko-KR" altLang="en-US" sz="2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2,400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이탈리아</a:t>
                      </a:r>
                      <a:endParaRPr lang="ko-KR" altLang="en-US" sz="2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6,300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유럽연합 평균</a:t>
                      </a:r>
                      <a:endParaRPr lang="ko-KR" altLang="en-US" sz="2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7,800 </a:t>
                      </a:r>
                      <a:r>
                        <a:rPr lang="ko-KR" altLang="en-US" sz="2200" b="1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2200" b="1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384676" y="1922878"/>
            <a:ext cx="7844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구매력 기준 </a:t>
            </a:r>
            <a:r>
              <a:rPr kumimoji="0" lang="en-US" altLang="ko-KR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인당 국민소득</a:t>
            </a:r>
            <a:r>
              <a:rPr kumimoji="0" lang="en-US" altLang="ko-KR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(GDP)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0167" y="4980057"/>
            <a:ext cx="54006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미국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CIA </a:t>
            </a:r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발간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World Fact Book</a:t>
            </a:r>
            <a:endParaRPr kumimoji="0" lang="ko-KR" altLang="en-US" sz="17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82800" y="4970662"/>
            <a:ext cx="185178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kumimoji="0" lang="ko-KR" altLang="en-US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r>
              <a:rPr kumimoji="0" lang="ko-KR" altLang="en-US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kumimoji="0" lang="ko-KR" altLang="en-US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5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추정치</a:t>
            </a:r>
            <a:endParaRPr lang="ko-KR" alt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  <a:cs typeface="+mj-cs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결핍의 시대가 오고 있다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1274094" y="1443335"/>
            <a:ext cx="7184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실질 경제성장률 추이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624840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한국은행</a:t>
            </a:r>
          </a:p>
        </p:txBody>
      </p:sp>
      <p:graphicFrame>
        <p:nvGraphicFramePr>
          <p:cNvPr id="10" name="차트 9"/>
          <p:cNvGraphicFramePr/>
          <p:nvPr/>
        </p:nvGraphicFramePr>
        <p:xfrm>
          <a:off x="533400" y="2133600"/>
          <a:ext cx="830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 bwMode="auto">
          <a:xfrm>
            <a:off x="1676400" y="2438400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3163389" y="2767148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9%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1" name="직사각형 10"/>
          <p:cNvSpPr/>
          <p:nvPr/>
        </p:nvSpPr>
        <p:spPr bwMode="auto">
          <a:xfrm>
            <a:off x="4619896" y="3176452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7%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2" name="직사각형 11"/>
          <p:cNvSpPr/>
          <p:nvPr/>
        </p:nvSpPr>
        <p:spPr bwMode="auto">
          <a:xfrm>
            <a:off x="6111241" y="3786052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3" name="직사각형 12"/>
          <p:cNvSpPr/>
          <p:nvPr/>
        </p:nvSpPr>
        <p:spPr bwMode="auto">
          <a:xfrm>
            <a:off x="7506789" y="4495800"/>
            <a:ext cx="912222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2~3%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94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23.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장기실질성장률 결정요인은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노동인구 증가율과 노동생산성인데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5777" y="350520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6762" y="1685579"/>
            <a:ext cx="4242776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한국의 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합계출산율 변화 추이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명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469670"/>
              </p:ext>
            </p:extLst>
          </p:nvPr>
        </p:nvGraphicFramePr>
        <p:xfrm>
          <a:off x="215527" y="2159843"/>
          <a:ext cx="8712947" cy="1269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8074"/>
                <a:gridCol w="1279785"/>
                <a:gridCol w="995848"/>
                <a:gridCol w="995848"/>
                <a:gridCol w="995848"/>
                <a:gridCol w="995848"/>
                <a:gridCol w="995848"/>
                <a:gridCol w="995848"/>
              </a:tblGrid>
              <a:tr h="6332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1955~60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1983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2005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2012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2013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59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합계출산율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6.3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2.06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1.08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1.30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1.19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1.24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1.17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9051" y="5819587"/>
            <a:ext cx="492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OECD Family DB, Eurostat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562" y="3949087"/>
            <a:ext cx="4156213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주요국의 비혼 출산비율</a:t>
            </a:r>
            <a:r>
              <a:rPr kumimoji="0" lang="en-US" altLang="ko-KR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(2015</a:t>
            </a:r>
            <a:r>
              <a:rPr kumimoji="0" lang="ko-KR" altLang="en-US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</a:t>
            </a:r>
            <a:r>
              <a:rPr kumimoji="0" lang="en-US" altLang="ko-KR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  <a:endParaRPr kumimoji="0" lang="en-US" altLang="ko-KR" sz="20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06852"/>
              </p:ext>
            </p:extLst>
          </p:nvPr>
        </p:nvGraphicFramePr>
        <p:xfrm>
          <a:off x="271167" y="4423351"/>
          <a:ext cx="8566195" cy="1362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239"/>
                <a:gridCol w="1713239"/>
                <a:gridCol w="1713239"/>
                <a:gridCol w="1713239"/>
                <a:gridCol w="1713239"/>
              </a:tblGrid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프랑스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스웨덴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OECD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평균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맑은 고딕"/>
                          <a:ea typeface="맑은 고딕"/>
                        </a:rPr>
                        <a:t>※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OECD 42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개국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개국이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50% 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이상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1.9%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59%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55%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632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생애설계의 발목을 잡는 세가지 착각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371671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① 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인생에 </a:t>
            </a:r>
            <a:r>
              <a:rPr lang="en-US" altLang="ko-KR" sz="2800" dirty="0" smtClean="0">
                <a:solidFill>
                  <a:schemeClr val="tx2"/>
                </a:solidFill>
                <a:latin typeface="+mn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여든 이후</a:t>
            </a:r>
            <a:r>
              <a:rPr lang="en-US" altLang="ko-KR" sz="2800" dirty="0" smtClean="0">
                <a:solidFill>
                  <a:schemeClr val="tx2"/>
                </a:solidFill>
                <a:latin typeface="+mn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가 없는 줄 안다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윤성은 삼성생명 은퇴연구소 책임연구원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② 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죽음이 어느 날 갑자기 조용하게 닥치는 줄 안다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황나미 한국보건사회연구원 연구위원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514350" indent="-514350">
              <a:lnSpc>
                <a:spcPct val="150000"/>
              </a:lnSpc>
            </a:pPr>
            <a:endParaRPr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③ 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아직도 자녀가 곧 자신의 노후인 줄 안다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윤승진 유산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상속 전문가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8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24-1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주말드라마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‘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징비록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을 보면서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44068" y="1209043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조직의 성쇠</a:t>
            </a:r>
            <a:r>
              <a:rPr kumimoji="0" lang="en-US" altLang="ko-KR" sz="2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경제평론가 </a:t>
            </a:r>
            <a:r>
              <a:rPr kumimoji="0" lang="ko-KR" altLang="en-US" sz="2000" dirty="0" err="1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사카이야</a:t>
            </a:r>
            <a:r>
              <a:rPr kumimoji="0" lang="ko-KR" altLang="en-US" sz="2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 err="1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다이이치</a:t>
            </a:r>
            <a:r>
              <a:rPr kumimoji="0" lang="ko-KR" altLang="en-US" sz="2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 저</a:t>
            </a:r>
            <a:r>
              <a:rPr kumimoji="0" lang="en-US" altLang="ko-KR" sz="2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도요토미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히데요시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ja-JP" altLang="en-US" sz="2400" b="1" dirty="0" smtClean="0">
                <a:solidFill>
                  <a:srgbClr val="1F3F6F"/>
                </a:solidFill>
                <a:latin typeface="+mj-ea"/>
                <a:ea typeface="+mj-ea"/>
              </a:rPr>
              <a:t>豊臣秀吉</a:t>
            </a:r>
            <a:r>
              <a:rPr kumimoji="0" lang="en-US" altLang="ja-JP" sz="2400" b="1" dirty="0" smtClean="0">
                <a:solidFill>
                  <a:srgbClr val="1F3F6F"/>
                </a:solidFill>
                <a:latin typeface="+mj-ea"/>
                <a:ea typeface="+mj-ea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는 왜 조선침략이라는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어리석은 선택을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…?</a:t>
            </a:r>
          </a:p>
          <a:p>
            <a:pPr marL="514350" indent="-514350" eaLnBrk="0" fontAlgn="ctr" latinLnBrk="0" hangingPunct="0">
              <a:lnSpc>
                <a:spcPct val="150000"/>
              </a:lnSpc>
              <a:buFontTx/>
              <a:buChar char="-"/>
            </a:pPr>
            <a:r>
              <a:rPr kumimoji="0" lang="ja-JP" altLang="en-US" sz="2400" b="1" dirty="0" smtClean="0">
                <a:solidFill>
                  <a:srgbClr val="1F3F6F"/>
                </a:solidFill>
                <a:latin typeface="+mn-ea"/>
                <a:ea typeface="+mn-ea"/>
              </a:rPr>
              <a:t>豊臣家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는 일본 역사상 최대의 급성장 조직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  <a:buFontTx/>
              <a:buChar char="-"/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가신 이시다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미쓰나리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ja-JP" altLang="en-US" sz="2400" b="1" dirty="0" smtClean="0">
                <a:solidFill>
                  <a:srgbClr val="1F3F6F"/>
                </a:solidFill>
                <a:latin typeface="+mn-ea"/>
                <a:ea typeface="+mn-ea"/>
              </a:rPr>
              <a:t>石田三成</a:t>
            </a:r>
            <a:r>
              <a:rPr kumimoji="0" lang="en-US" altLang="ja-JP" sz="2400" b="1" dirty="0" smtClean="0">
                <a:solidFill>
                  <a:srgbClr val="1F3F6F"/>
                </a:solidFill>
                <a:latin typeface="+mn-ea"/>
                <a:ea typeface="+mn-ea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사례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세에 영주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녹봉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만석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스카웃한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부하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시마사콘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ja-JP" altLang="en-US" sz="2400" dirty="0" smtClean="0">
                <a:solidFill>
                  <a:srgbClr val="1F3F6F"/>
                </a:solidFill>
                <a:latin typeface="+mn-ea"/>
                <a:ea typeface="+mn-ea"/>
              </a:rPr>
              <a:t>島左近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에게 이 중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만석을 녹봉으로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150000"/>
              </a:lnSpc>
              <a:buFontTx/>
              <a:buChar char="-"/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일본통일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맑은 고딕"/>
                <a:ea typeface="맑은 고딕"/>
              </a:rPr>
              <a:t>⇒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제로성장 조직으로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맑은 고딕"/>
                <a:ea typeface="맑은 고딕"/>
              </a:rPr>
              <a:t>⇒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대응책은 신상품개발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무역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보다 신시장 개척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조선침략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으로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맑은 고딕"/>
                <a:ea typeface="맑은 고딕"/>
              </a:rPr>
              <a:t>⇒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실패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맑은 고딕"/>
                <a:ea typeface="맑은 고딕"/>
              </a:rPr>
              <a:t>⇒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ja-JP" altLang="en-US" sz="2400" b="1" dirty="0" smtClean="0">
                <a:solidFill>
                  <a:srgbClr val="1F3F6F"/>
                </a:solidFill>
                <a:latin typeface="+mn-ea"/>
                <a:ea typeface="+mn-ea"/>
              </a:rPr>
              <a:t>豊臣家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몰락</a:t>
            </a: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24-2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주말드라마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‘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징비록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을 보면서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28600" y="1447800"/>
            <a:ext cx="883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200000"/>
              </a:lnSpc>
            </a:pP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뒤를 이은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도쿠가와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이에야스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ja-JP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+mj-ea"/>
              </a:rPr>
              <a:t>徳川家康</a:t>
            </a:r>
            <a:r>
              <a:rPr kumimoji="0" lang="en-US" altLang="ja-JP" sz="2600" b="1" dirty="0" smtClean="0">
                <a:solidFill>
                  <a:srgbClr val="1F3F6F"/>
                </a:solidFill>
                <a:latin typeface="HY헤드라인M" pitchFamily="18" charset="-127"/>
                <a:ea typeface="+mj-ea"/>
              </a:rPr>
              <a:t>)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는 축소균형 정책으로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200000"/>
              </a:lnSpc>
              <a:buFontTx/>
              <a:buChar char="-"/>
            </a:pP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성장체질과 기질을 부정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200000"/>
              </a:lnSpc>
              <a:buFontTx/>
              <a:buChar char="-"/>
            </a:pP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성장지향은 </a:t>
            </a:r>
            <a:r>
              <a:rPr kumimoji="0" lang="ja-JP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+mn-ea"/>
              </a:rPr>
              <a:t>悪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이라는 교육을 끊임없이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200000"/>
              </a:lnSpc>
              <a:buFontTx/>
              <a:buChar char="-"/>
            </a:pP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영주들은 앞을 다투어 성장의사가 없음을 표시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200000"/>
              </a:lnSpc>
              <a:buFontTx/>
              <a:buChar char="-"/>
            </a:pP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교양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인격수양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근면충실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전문가 지향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  <a:endParaRPr kumimoji="0" lang="en-US" altLang="ko-KR" sz="26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25-1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결핍의 시대에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대응하는 방법은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2400" y="1434706"/>
            <a:ext cx="89916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ko-KR" altLang="en-US" sz="2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절약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결핍의 시대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대비해 어떤 무기 준비하나요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결핍은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것이 없어지거나 모자란 상황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을 말합니다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고도성장시대에는 이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기준이 높아도 괜찮았습니다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성취할 기회가 많았으니까요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하지만 성취의 기회가 적고 평준화하는 저성장시대에는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기준이 높을수록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좌절하고 불행해질 확률이 높아집니다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그래서 요즘 아이들에게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에 적응하는 방식을 가르치는 부모님들이 있다고 합니다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kumimoji="0" lang="en-US" altLang="ko-KR" sz="2200" dirty="0" smtClean="0"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조선일보 </a:t>
            </a:r>
            <a:r>
              <a:rPr kumimoji="0" lang="en-US" altLang="ko-KR" sz="2200" dirty="0" smtClean="0">
                <a:latin typeface="HY헤드라인M" pitchFamily="18" charset="-127"/>
                <a:ea typeface="HY헤드라인M" pitchFamily="18" charset="-127"/>
              </a:rPr>
              <a:t>2013</a:t>
            </a: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20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200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일자  </a:t>
            </a:r>
            <a:r>
              <a:rPr kumimoji="0" lang="ko-KR" altLang="en-US" sz="2200" dirty="0" err="1" smtClean="0">
                <a:latin typeface="HY헤드라인M" pitchFamily="18" charset="-127"/>
                <a:ea typeface="HY헤드라인M" pitchFamily="18" charset="-127"/>
              </a:rPr>
              <a:t>주말판</a:t>
            </a:r>
            <a:r>
              <a:rPr kumimoji="0" lang="en-US" altLang="ko-KR" sz="2200" dirty="0" smtClean="0">
                <a:latin typeface="HY헤드라인M" pitchFamily="18" charset="-127"/>
                <a:ea typeface="HY헤드라인M" pitchFamily="18" charset="-127"/>
              </a:rPr>
              <a:t>&gt;</a:t>
            </a:r>
            <a:endParaRPr kumimoji="0" lang="en-US" altLang="ko-KR" sz="2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990600" y="1663005"/>
            <a:ext cx="7620000" cy="63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절약에 관한 책들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219200" y="2406171"/>
            <a:ext cx="7620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여자의 습관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우아하게 가난해지는 법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어느 날 나는 그만 벌기로 결심했다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&lt;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만원으로 살아보기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25-2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결핍의 시대에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대응하는 방법은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직사각형 6"/>
          <p:cNvSpPr>
            <a:spLocks noChangeArrowheads="1"/>
          </p:cNvSpPr>
          <p:nvPr/>
        </p:nvSpPr>
        <p:spPr bwMode="auto">
          <a:xfrm>
            <a:off x="533400" y="1333841"/>
            <a:ext cx="8915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4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부부의 투병 사례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4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특수질병보험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4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일의 퇴직자 대상조사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/>
              </a:rPr>
              <a:t>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30~40%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는 퇴직 후 생활비가 줄지 않음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4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당신은 건강하십니까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(60</a:t>
            </a:r>
            <a:r>
              <a:rPr kumimoji="0" lang="ko-KR" altLang="en-US" sz="1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세이상</a:t>
            </a: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고령자 대상 조사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fontAlgn="ctr" latinLnBrk="0" hangingPunct="0">
              <a:lnSpc>
                <a:spcPct val="150000"/>
              </a:lnSpc>
            </a:pP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26-1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건강리스크는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보험으로 대응하라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61400" y="4238893"/>
          <a:ext cx="6448425" cy="16448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7825"/>
                <a:gridCol w="2514600"/>
                <a:gridCol w="2286000"/>
              </a:tblGrid>
              <a:tr h="579437"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 선진국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879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예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 ~ 70%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아니오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 ~ 40%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5094890" y="5870633"/>
            <a:ext cx="304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latinLnBrk="0" hangingPunct="0"/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kumimoji="0" lang="ko-KR" altLang="en-US" sz="1800" b="1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내각부</a:t>
            </a:r>
            <a:endParaRPr kumimoji="0" lang="ko-KR" altLang="en-US" sz="18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26-2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건강리스크는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보험으로 대응하라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427" y="1424562"/>
            <a:ext cx="88925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65</a:t>
            </a:r>
            <a:r>
              <a:rPr kumimoji="0" lang="ko-KR" altLang="en-US" sz="24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세이상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건강보험 노인 의료비 예측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26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조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7000</a:t>
            </a:r>
            <a:r>
              <a:rPr kumimoji="0" lang="ko-KR" altLang="en-US" sz="24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억원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   91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조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3000</a:t>
            </a:r>
            <a:r>
              <a:rPr kumimoji="0" lang="ko-KR" altLang="en-US" sz="24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억원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  <a:sym typeface="Wingdings" pitchFamily="2" charset="2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    1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인당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395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만원      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    760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만원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  <a:sym typeface="Wingdings" pitchFamily="2" charset="2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       </a:t>
            </a:r>
            <a:r>
              <a:rPr kumimoji="0" lang="en-US" altLang="ko-KR" sz="2400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(2017</a:t>
            </a:r>
            <a:r>
              <a:rPr kumimoji="0" lang="ko-KR" altLang="en-US" sz="2400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년</a:t>
            </a:r>
            <a:r>
              <a:rPr kumimoji="0" lang="en-US" altLang="ko-KR" sz="2400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)                (2030</a:t>
            </a:r>
            <a:r>
              <a:rPr kumimoji="0" lang="ko-KR" altLang="en-US" sz="2400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년</a:t>
            </a:r>
            <a:r>
              <a:rPr kumimoji="0" lang="en-US" altLang="ko-KR" sz="2400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  <a:sym typeface="Wingdings" pitchFamily="2" charset="2"/>
              </a:rPr>
              <a:t>)</a:t>
            </a:r>
            <a:endParaRPr kumimoji="0" lang="en-US" altLang="ko-KR" sz="2400" kern="0" dirty="0">
              <a:solidFill>
                <a:schemeClr val="tx2">
                  <a:lumMod val="40000"/>
                  <a:lumOff val="60000"/>
                </a:schemeClr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건강보험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년부터 적자로 전환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2023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적립금 전액소진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2025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적자규모 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20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1000</a:t>
            </a:r>
            <a:r>
              <a:rPr kumimoji="0" lang="ko-KR" altLang="en-US" sz="24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예상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노인장기요양보험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년부터 적자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저부담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고비용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24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고부담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맑은 고딕"/>
                <a:ea typeface="맑은 고딕"/>
                <a:sym typeface="Wingdings" pitchFamily="2" charset="2"/>
              </a:rPr>
              <a:t>∙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저비용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민영보험 가입 등을 통한 자구노력 필요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 bwMode="auto">
          <a:xfrm>
            <a:off x="2990084" y="1917855"/>
            <a:ext cx="609600" cy="3048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오른쪽 화살표 4"/>
          <p:cNvSpPr/>
          <p:nvPr/>
        </p:nvSpPr>
        <p:spPr bwMode="auto">
          <a:xfrm>
            <a:off x="2988246" y="2419123"/>
            <a:ext cx="609600" cy="3048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27.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자녀리스크를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아십니까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28600" y="1981200"/>
            <a:ext cx="8915400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자녀의 사업실패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신용불량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이혼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캥거루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), Parasite single(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),</a:t>
            </a:r>
          </a:p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KIPPERS 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부모의 노후자금을 갉아 먹는 자녀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영국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37602" y="228600"/>
            <a:ext cx="9034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28.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자녀교육비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결혼비용에 대한 인식차이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01870" y="2430510"/>
          <a:ext cx="7848600" cy="236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4388"/>
                <a:gridCol w="1281404"/>
                <a:gridCol w="1281404"/>
                <a:gridCol w="1281404"/>
              </a:tblGrid>
              <a:tr h="530586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15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 등록금은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책임이다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15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책임이다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3790" y="4850856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필자 작성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34462" cy="692150"/>
          </a:xfrm>
        </p:spPr>
        <p:txBody>
          <a:bodyPr lIns="91436" tIns="45718" rIns="91436" bIns="45718" anchor="ctr"/>
          <a:lstStyle/>
          <a:p>
            <a:pPr algn="l"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29.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 지원에 대한 책임감은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04800" y="1752600"/>
          <a:ext cx="7924008" cy="1538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80008"/>
                <a:gridCol w="1548000"/>
                <a:gridCol w="1548000"/>
                <a:gridCol w="1548000"/>
              </a:tblGrid>
              <a:tr h="530586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전체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부모세대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자녀세대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부모가 지원해야 한다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78%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85%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203" y="6019800"/>
            <a:ext cx="7587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한국여성정책연구원 </a:t>
            </a:r>
            <a:r>
              <a:rPr lang="en-US" altLang="ko-KR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고비용 결혼문화 개선을 위한 정책방안 연구</a:t>
            </a:r>
            <a:r>
              <a:rPr lang="en-US" altLang="ko-KR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(2014)</a:t>
            </a:r>
            <a:endParaRPr lang="ko-KR" altLang="en-US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54115" y="3840832"/>
          <a:ext cx="7368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3048000"/>
              </a:tblGrid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지원을</a:t>
                      </a:r>
                      <a:endParaRPr lang="en-US" altLang="ko-KR" sz="2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전혀 받지 않은 결혼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 후 양가 부모에 대한</a:t>
                      </a:r>
                      <a:endParaRPr lang="en-US" altLang="ko-KR" sz="2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생활비 지원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30.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인당 결혼비용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73554"/>
              </p:ext>
            </p:extLst>
          </p:nvPr>
        </p:nvGraphicFramePr>
        <p:xfrm>
          <a:off x="565632" y="2143407"/>
          <a:ext cx="7560000" cy="2180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000"/>
                <a:gridCol w="2520000"/>
                <a:gridCol w="2520000"/>
              </a:tblGrid>
              <a:tr h="726817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아들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딸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7268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총액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7,116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9,216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68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부모부담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3,900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(6,500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1068" y="4485825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최근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이내 자녀를 결혼 시킨 부모 및 결혼 당사자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 조사 결과</a:t>
            </a:r>
            <a:endParaRPr lang="en-US" altLang="ko-KR" sz="1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서울시 인생이모작실태</a:t>
            </a:r>
            <a:r>
              <a:rPr lang="en-US" altLang="ko-KR" dirty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(2016)</a:t>
            </a:r>
            <a:endParaRPr lang="en-US" altLang="ko-KR" sz="16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웨딩컨설팅업체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듀오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웨드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(2017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결혼비용실태보고서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16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노후파산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남의 일이 아니다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직사각형 6"/>
          <p:cNvSpPr>
            <a:spLocks noChangeArrowheads="1"/>
          </p:cNvSpPr>
          <p:nvPr/>
        </p:nvSpPr>
        <p:spPr bwMode="auto">
          <a:xfrm>
            <a:off x="190500" y="1361301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일본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NHK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스페셜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노인표류사회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노후파산의 현실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+mj-lt"/>
                <a:ea typeface="HY헤드라인M" pitchFamily="18" charset="-127"/>
              </a:rPr>
              <a:t>’</a:t>
            </a: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가족형태의 변화를 따라잡지 못하는 복지제도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일본의 독거노인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 명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 명이 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노후파산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상태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연금부족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특히 자영업자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농업종사자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생애미혼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사별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이혼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=&gt; 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노후싱글</a:t>
            </a:r>
            <a:endParaRPr kumimoji="0" lang="en-US" altLang="ko-KR" sz="2800" dirty="0" smtClean="0">
              <a:solidFill>
                <a:schemeClr val="tx2"/>
              </a:solidFill>
              <a:latin typeface="+mj-lt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병원비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간병비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성실하게 살아왔는데도 노후파산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작은 결혼식을 원하지만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5897"/>
              </p:ext>
            </p:extLst>
          </p:nvPr>
        </p:nvGraphicFramePr>
        <p:xfrm>
          <a:off x="297870" y="1563260"/>
          <a:ext cx="8458200" cy="408939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391400"/>
                <a:gridCol w="1066800"/>
              </a:tblGrid>
              <a:tr h="7835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작은 결혼식을 할 생각이 </a:t>
                      </a:r>
                      <a:r>
                        <a:rPr lang="ko-KR" altLang="en-US" sz="2400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있다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미혼자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80%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7835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실제로 작은 결혼식을 </a:t>
                      </a:r>
                      <a:r>
                        <a:rPr lang="ko-KR" altLang="en-US" sz="2400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했다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기혼자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5%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8694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결혼식에 가족과</a:t>
                      </a:r>
                      <a:r>
                        <a:rPr lang="ko-KR" altLang="en-US" sz="2400" b="0" baseline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가까운 지인만 초대</a:t>
                      </a:r>
                      <a:r>
                        <a:rPr lang="ko-KR" altLang="en-US" sz="2400" b="0" baseline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하겠다</a:t>
                      </a:r>
                      <a:r>
                        <a:rPr lang="ko-KR" altLang="en-US" sz="2400" b="0" baseline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2400" b="0" baseline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400" b="0" baseline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미혼자</a:t>
                      </a:r>
                      <a:r>
                        <a:rPr lang="en-US" altLang="ko-KR" sz="2400" b="0" baseline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90%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8694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결혼식에 가족과 가까운 지인만 초대</a:t>
                      </a:r>
                      <a:r>
                        <a:rPr lang="ko-KR" altLang="en-US" sz="2400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했다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기혼자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56%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7835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우리나라 결혼문화에 문제가 </a:t>
                      </a:r>
                      <a:r>
                        <a:rPr lang="ko-KR" altLang="en-US" sz="2400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있다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미혼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돋움"/>
                          <a:ea typeface="돋움"/>
                        </a:rPr>
                        <a:t>·</a:t>
                      </a:r>
                      <a:r>
                        <a:rPr lang="ko-KR" altLang="en-US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기혼자</a:t>
                      </a:r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95%</a:t>
                      </a:r>
                      <a:endParaRPr lang="ko-KR" altLang="en-US" sz="2400" b="0" dirty="0">
                        <a:solidFill>
                          <a:schemeClr val="tx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090" y="5784275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전국 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20~30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남녀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2000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미혼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1000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기혼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1000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대상조사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한국소비자원 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(2017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000" dirty="0" smtClean="0">
              <a:latin typeface="나눔고딕 Bold" pitchFamily="50" charset="-127"/>
              <a:ea typeface="나눔고딕 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자녀교육비</a:t>
            </a:r>
            <a:r>
              <a:rPr lang="ko-KR" altLang="en-US" sz="3600" dirty="0" smtClean="0">
                <a:latin typeface="맑은 고딕"/>
                <a:ea typeface="맑은 고딕"/>
              </a:rPr>
              <a:t>∙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결혼비용이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노후생활에 미치는 영향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5820" y="1981200"/>
          <a:ext cx="8458200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97406"/>
                <a:gridCol w="4560794"/>
              </a:tblGrid>
              <a:tr h="10804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현재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지금처럼</a:t>
                      </a:r>
                      <a:endParaRPr lang="en-US" altLang="ko-KR" sz="24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자녀 결혼비용</a:t>
                      </a:r>
                      <a:r>
                        <a:rPr lang="en-US" altLang="ko-KR" sz="24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대줄 경우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242476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5060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세대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648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가구 中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271</a:t>
                      </a:r>
                      <a:r>
                        <a:rPr lang="ko-KR" altLang="en-US" sz="24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(42%)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은퇴빈곤층으로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전락할 위험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추가로 많게는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가구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(17%)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은퇴빈곤층으로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전락할 위험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0657" y="549806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트러스톤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연금포럼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33.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결핍에 적응하는 방식을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체득한 자녀들은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 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00895"/>
            <a:ext cx="7315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Tx/>
              <a:buChar char="■"/>
            </a:pP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특성화 고교생들의 우리은행 취직 도전사례</a:t>
            </a:r>
            <a:endParaRPr lang="en-US" altLang="ko-KR" sz="26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50000"/>
              </a:lnSpc>
            </a:pPr>
            <a:endParaRPr lang="en-US" altLang="ko-KR" sz="26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50000"/>
              </a:lnSpc>
              <a:buFontTx/>
              <a:buChar char="■"/>
            </a:pP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아버지의 구두 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중학교 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년생의 부모사랑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6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96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34.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결혼비용에 대한 신혼부부의 생각은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85800" y="1981200"/>
          <a:ext cx="7620000" cy="34935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466850"/>
                <a:gridCol w="1428750"/>
              </a:tblGrid>
              <a:tr h="565472">
                <a:tc>
                  <a:txBody>
                    <a:bodyPr/>
                    <a:lstStyle/>
                    <a:p>
                      <a:pPr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아니요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부모가 내 결혼비용 때문에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힘들어 하셨다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나는 남들에 비해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결혼비용을 적게 쓴 편이다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남들은 나보다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더 지원받는</a:t>
                      </a:r>
                      <a:r>
                        <a:rPr lang="en-US" altLang="ko-KR" sz="2400" b="0" baseline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경우가 많다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52%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46581" y="5486400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한국여성정책연구원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35.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영화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국제시장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에서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덕수는 이렇게 말하지만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76948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ko-KR" sz="32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32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우리 자식세대가 아닌 우리 세대가 </a:t>
            </a:r>
            <a:endParaRPr lang="en-US" altLang="ko-KR" sz="32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50000"/>
              </a:lnSpc>
            </a:pPr>
            <a:r>
              <a:rPr lang="ko-KR" altLang="en-US" sz="32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힘든 세상의 풍파를 겪은 게 </a:t>
            </a:r>
            <a:endParaRPr lang="en-US" altLang="ko-KR" sz="32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50000"/>
              </a:lnSpc>
            </a:pPr>
            <a:r>
              <a:rPr lang="en-US" altLang="ko-KR" sz="32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2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다행이다</a:t>
            </a:r>
            <a:r>
              <a:rPr lang="en-US" altLang="ko-KR" sz="32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endParaRPr lang="ko-KR" altLang="en-US" sz="32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젊은 세대에게 냉혹한 사회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자녀들을 과보호하는 부모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609600" y="5044634"/>
            <a:ext cx="8178862" cy="140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1) 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남성 기준</a:t>
            </a:r>
            <a:endParaRPr kumimoji="0" lang="en-US" altLang="ko-KR" sz="2000" b="1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2) </a:t>
            </a:r>
            <a:r>
              <a:rPr kumimoji="0" lang="ko-KR" altLang="en-US" sz="2000" b="1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주직장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근속기간이 가장 길고 지속기간 </a:t>
            </a: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이상인 직장</a:t>
            </a:r>
            <a:endParaRPr kumimoji="0" lang="en-US" altLang="ko-KR" sz="2000" b="1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&lt;</a:t>
            </a:r>
            <a:r>
              <a:rPr kumimoji="0"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베이비붐세대의 </a:t>
            </a:r>
            <a:r>
              <a:rPr kumimoji="0" lang="ko-KR" altLang="en-US" sz="2000" b="1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근로생애사연구</a:t>
            </a:r>
            <a:r>
              <a:rPr lang="en-US" altLang="ko-KR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&gt;, </a:t>
            </a:r>
            <a:r>
              <a:rPr lang="ko-KR" altLang="en-US" sz="20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신동균 경희대 교수</a:t>
            </a:r>
            <a:endParaRPr kumimoji="0" lang="ko-KR" altLang="en-US" sz="2000" b="1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09600" y="2590800"/>
          <a:ext cx="7239000" cy="2377634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2413000"/>
                <a:gridCol w="2413000"/>
                <a:gridCol w="2413000"/>
              </a:tblGrid>
              <a:tr h="11888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1930~50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1958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1960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888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70~80%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r>
                        <a:rPr lang="ko-KR" altLang="en-US" sz="26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 초반</a:t>
                      </a:r>
                      <a:endParaRPr lang="ko-KR" altLang="en-US" sz="26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7294180" y="2148521"/>
            <a:ext cx="6096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(%)</a:t>
            </a:r>
            <a:endParaRPr kumimoji="0" lang="ko-KR" altLang="en-US" sz="18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110" y="1295400"/>
            <a:ext cx="68662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■"/>
            </a:pP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대졸자 취업률 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50%, 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75%</a:t>
            </a:r>
          </a:p>
          <a:p>
            <a:pPr>
              <a:lnSpc>
                <a:spcPct val="150000"/>
              </a:lnSpc>
              <a:buFontTx/>
              <a:buChar char="■"/>
            </a:pPr>
            <a:r>
              <a:rPr lang="ko-KR" altLang="en-US" sz="2600" b="1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주직장에서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6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세까지 근무할 확률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37.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생각을 바꾸는 부모들이 늘고 있다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81200"/>
            <a:ext cx="7980070" cy="4224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3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부부의 공통된 인식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소신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3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옥스포드대학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→ 만주연변과학기술대학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300000"/>
              </a:lnSpc>
            </a:pP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38-1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직선 위의 삶인가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원형 위의 삶인가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2874" y="1301406"/>
            <a:ext cx="88391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ko-KR" sz="2800" dirty="0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인생을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직선 위에서 살면 만족이 있을 수 없다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항상 내 앞에 누군가 있기 때문이다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지금껏 어른들은 자식들을 직선 위에 줄 세워놓고 키웠다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이제는 디지털시대다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직선의 시대가 아닌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360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 원의 시대다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내가 가고자 하는 방향으로 누구든지 얼마든지 갈 수 있다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직선이 아니기에 항상 선두주자가 될 수 있다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굳이 선두주자가 아니어도 새로운 가치를 만들며 살 수 있다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반면 직선 위의 삶은 좌절감과 박탈감만 있다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ko-KR" sz="2800" dirty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1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38-2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직선 위의 삶인가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원형 위의 삶인가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5164" y="1093581"/>
            <a:ext cx="8839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ko-KR" sz="2800" dirty="0" err="1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금수저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은수저 하는 것도 같은 맥락이다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그런데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문제는 직선에서 원으로 바꾸는 게 쉽지 않다는 것이다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남의 눈으로 인생을 살고자 하기 때문이다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자기 눈으로 삶을 살면 기회는 늘 있다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우리나라는 대기업 채용에 한 나라 대학생의 절대 다수가 응시한다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이게 직선 위의 삶이다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물고기를 산에 가서 구하면 없다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다른 사람에게 휩쓸리지 않고 나만의 생을 살려는 독창력을 지녀야 한다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조지 </a:t>
            </a:r>
            <a:r>
              <a:rPr lang="ko-KR" altLang="ko-KR" sz="2800" dirty="0" err="1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루카스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감독이나 </a:t>
            </a:r>
            <a:r>
              <a:rPr lang="ko-KR" altLang="ko-KR" sz="2800" dirty="0" err="1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스티브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ko-KR" sz="2800" dirty="0" err="1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잡스도</a:t>
            </a:r>
            <a:r>
              <a:rPr lang="ko-KR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남이 만든 직선 위에서 벗어난 사람들이었다</a:t>
            </a:r>
            <a:r>
              <a:rPr lang="en-US" altLang="ko-KR" sz="2800" dirty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ko-KR" sz="2800" dirty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00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5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38-3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직선 위의 삶인가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원형 위의 삶인가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cxnSp>
        <p:nvCxnSpPr>
          <p:cNvPr id="6" name="직선 화살표 연결선 5"/>
          <p:cNvCxnSpPr/>
          <p:nvPr/>
        </p:nvCxnSpPr>
        <p:spPr bwMode="auto">
          <a:xfrm flipV="1">
            <a:off x="381000" y="1905919"/>
            <a:ext cx="2514600" cy="37338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타원 6"/>
          <p:cNvSpPr/>
          <p:nvPr/>
        </p:nvSpPr>
        <p:spPr bwMode="auto">
          <a:xfrm>
            <a:off x="4180902" y="1839817"/>
            <a:ext cx="3962400" cy="3810000"/>
          </a:xfrm>
          <a:prstGeom prst="ellipse">
            <a:avLst/>
          </a:prstGeom>
          <a:noFill/>
          <a:ln w="571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2438400" y="2210719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2209800" y="2591719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1916936" y="3016787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1591021" y="3473068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1263268" y="3953221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타원 15"/>
          <p:cNvSpPr/>
          <p:nvPr/>
        </p:nvSpPr>
        <p:spPr bwMode="auto">
          <a:xfrm>
            <a:off x="892366" y="4497639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554515" y="5019103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4428779" y="4724400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5053072" y="5246784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" name="타원 19"/>
          <p:cNvSpPr/>
          <p:nvPr/>
        </p:nvSpPr>
        <p:spPr bwMode="auto">
          <a:xfrm>
            <a:off x="6041834" y="5475384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타원 20"/>
          <p:cNvSpPr/>
          <p:nvPr/>
        </p:nvSpPr>
        <p:spPr bwMode="auto">
          <a:xfrm>
            <a:off x="6880034" y="5300949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타원 21"/>
          <p:cNvSpPr/>
          <p:nvPr/>
        </p:nvSpPr>
        <p:spPr bwMode="auto">
          <a:xfrm>
            <a:off x="4038600" y="3799902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" name="타원 22"/>
          <p:cNvSpPr/>
          <p:nvPr/>
        </p:nvSpPr>
        <p:spPr bwMode="auto">
          <a:xfrm>
            <a:off x="7524523" y="4789584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4180902" y="2841434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4670234" y="2154716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5529549" y="1741584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6606447" y="1752600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7426289" y="2274984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" name="타원 28"/>
          <p:cNvSpPr/>
          <p:nvPr/>
        </p:nvSpPr>
        <p:spPr bwMode="auto">
          <a:xfrm>
            <a:off x="7843097" y="2895600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" name="타원 29"/>
          <p:cNvSpPr/>
          <p:nvPr/>
        </p:nvSpPr>
        <p:spPr bwMode="auto">
          <a:xfrm>
            <a:off x="7958770" y="3910072"/>
            <a:ext cx="304800" cy="315816"/>
          </a:xfrm>
          <a:prstGeom prst="ellipse">
            <a:avLst/>
          </a:prstGeom>
          <a:noFill/>
          <a:ln w="317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 flipV="1">
            <a:off x="6781800" y="1524000"/>
            <a:ext cx="228600" cy="3810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직선 화살표 연결선 34"/>
          <p:cNvCxnSpPr>
            <a:stCxn id="7" idx="7"/>
          </p:cNvCxnSpPr>
          <p:nvPr/>
        </p:nvCxnSpPr>
        <p:spPr bwMode="auto">
          <a:xfrm flipV="1">
            <a:off x="7563022" y="2133600"/>
            <a:ext cx="361778" cy="264178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 flipV="1">
            <a:off x="8001000" y="2971800"/>
            <a:ext cx="457200" cy="762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8153400" y="4038600"/>
            <a:ext cx="304800" cy="3048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>
            <a:off x="7696200" y="4953000"/>
            <a:ext cx="304800" cy="3048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7086600" y="5486400"/>
            <a:ext cx="152400" cy="3810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직선 화살표 연결선 46"/>
          <p:cNvCxnSpPr>
            <a:stCxn id="7" idx="4"/>
          </p:cNvCxnSpPr>
          <p:nvPr/>
        </p:nvCxnSpPr>
        <p:spPr bwMode="auto">
          <a:xfrm>
            <a:off x="6162102" y="5649817"/>
            <a:ext cx="10098" cy="446183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직선 화살표 연결선 48"/>
          <p:cNvCxnSpPr/>
          <p:nvPr/>
        </p:nvCxnSpPr>
        <p:spPr bwMode="auto">
          <a:xfrm flipH="1">
            <a:off x="4953000" y="5410200"/>
            <a:ext cx="228600" cy="3810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직선 화살표 연결선 50"/>
          <p:cNvCxnSpPr/>
          <p:nvPr/>
        </p:nvCxnSpPr>
        <p:spPr bwMode="auto">
          <a:xfrm flipH="1">
            <a:off x="4191000" y="4876800"/>
            <a:ext cx="381000" cy="3048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직선 화살표 연결선 52"/>
          <p:cNvCxnSpPr/>
          <p:nvPr/>
        </p:nvCxnSpPr>
        <p:spPr bwMode="auto">
          <a:xfrm flipH="1">
            <a:off x="3733800" y="3962400"/>
            <a:ext cx="457200" cy="762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 flipH="1" flipV="1">
            <a:off x="3886200" y="2819400"/>
            <a:ext cx="457200" cy="1524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H="1" flipV="1">
            <a:off x="4495800" y="1938051"/>
            <a:ext cx="304800" cy="3810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직선 화살표 연결선 58"/>
          <p:cNvCxnSpPr/>
          <p:nvPr/>
        </p:nvCxnSpPr>
        <p:spPr bwMode="auto">
          <a:xfrm flipH="1" flipV="1">
            <a:off x="5638800" y="1447800"/>
            <a:ext cx="76200" cy="457200"/>
          </a:xfrm>
          <a:prstGeom prst="straightConnector1">
            <a:avLst/>
          </a:pr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한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 노인세대의 경제여건 비교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6094" y="5916490"/>
            <a:ext cx="2353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자료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트러스톤연금포럼</a:t>
            </a:r>
            <a:endParaRPr lang="ko-KR" altLang="en-US" sz="16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5906"/>
              </p:ext>
            </p:extLst>
          </p:nvPr>
        </p:nvGraphicFramePr>
        <p:xfrm>
          <a:off x="253539" y="1829891"/>
          <a:ext cx="8686800" cy="407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247"/>
                <a:gridCol w="3011553"/>
                <a:gridCol w="2667000"/>
              </a:tblGrid>
              <a:tr h="504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구분</a:t>
                      </a:r>
                      <a:endParaRPr lang="ko-KR" altLang="en-US" sz="24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 본</a:t>
                      </a:r>
                      <a:endParaRPr lang="ko-KR" altLang="en-US" sz="24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 국</a:t>
                      </a:r>
                      <a:endParaRPr lang="ko-KR" altLang="en-US" sz="24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ko-KR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‘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돈이 있어도 쓰지 않는다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’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‘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쓸 돈이 없다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’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가계금융자산</a:t>
                      </a:r>
                      <a:endParaRPr lang="en-US" altLang="ko-KR" sz="18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 말 현재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경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8,450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조 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3,577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조 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가계부채</a:t>
                      </a:r>
                      <a:endParaRPr lang="en-US" altLang="ko-KR" sz="18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 말 현재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3,220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조 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1,451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조 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 자산 중 금융자산 비중</a:t>
                      </a:r>
                      <a:endParaRPr lang="en-US" altLang="ko-KR" sz="18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(2016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말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71%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26%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공적∙</a:t>
                      </a:r>
                      <a:r>
                        <a:rPr lang="ko-KR" altLang="en-US" sz="18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사적연금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월 수령액</a:t>
                      </a:r>
                      <a:endParaRPr lang="en-US" altLang="ko-KR" sz="18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39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노인빈곤율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(2015</a:t>
                      </a:r>
                      <a:r>
                        <a:rPr lang="ko-KR" altLang="en-US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19.4%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49.6% (OECD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최하수준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0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39.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소신있는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직업선택을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92508"/>
            <a:ext cx="7848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거창고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아이들의 직업을 찾는 위대한 질문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① 월급이 적은 쪽을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② 내가 원하는 곳이 아니라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나를 필요로 하는 곳을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④ 모든 조건이 갖추어진 곳을 피하고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처음부터 시작해야 하는 곳을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⑤ 앞을 다투어 모여드는 곳은 절대 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가지마라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아무도 가지 않는 곳으로 가라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⑨ 부모나 아내나 약혼자가 결사반대를 하는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곳이면 틀림이 없다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무조건 가라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endParaRPr kumimoji="0" lang="en-US" altLang="ko-KR" sz="2800" kern="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아래쪽 화살표 1"/>
          <p:cNvSpPr/>
          <p:nvPr/>
        </p:nvSpPr>
        <p:spPr bwMode="auto">
          <a:xfrm>
            <a:off x="76200" y="3657600"/>
            <a:ext cx="1905000" cy="9906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2770" name="TextBox 10"/>
          <p:cNvSpPr txBox="1">
            <a:spLocks noChangeArrowheads="1"/>
          </p:cNvSpPr>
          <p:nvPr/>
        </p:nvSpPr>
        <p:spPr bwMode="auto">
          <a:xfrm>
            <a:off x="-1302" y="1184560"/>
            <a:ext cx="903446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장원급제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DNA 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꽂히는 것은 없지만 늘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점을  받는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호기심 제로의 인간형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장인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DNA 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좋아하는 일을 스스로 깊게 파고 드는 사람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장원급제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DNA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시대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공부 잘 하면 뭐든지 잘 한다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는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전제 아래 과학자 같은 장인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DNA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일자리도 차지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장인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DNA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시대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창의성이나 공감능력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자발적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동기부여와 같은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로봇과 차별화하는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능력을 가진  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사람이 경쟁력을 가짐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『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공부논쟁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』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김대식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돋움"/>
                <a:ea typeface="돋움"/>
              </a:rPr>
              <a:t>·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김두식 교수 저</a:t>
            </a:r>
            <a:endParaRPr kumimoji="0" lang="en-US" altLang="ko-KR" sz="2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9034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40.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장원급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제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DNA 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VS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장인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DNA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25425"/>
            <a:ext cx="8805862" cy="692150"/>
          </a:xfrm>
        </p:spPr>
        <p:txBody>
          <a:bodyPr lIns="91436" tIns="45718" rIns="91436" bIns="45718" anchor="ctr">
            <a:normAutofit/>
          </a:bodyPr>
          <a:lstStyle/>
          <a:p>
            <a:pPr algn="l" eaLnBrk="1" hangingPunct="1"/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41.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자녀교육에 대한 부모의 도리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34" y="1370681"/>
            <a:ext cx="88391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부모의 도리는 자녀의 운명을 결정하는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섭리를 대신하려 들지 않고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애정과 정의와 진실성과 유머라는 평범한   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원리에 따라 자녀를 교육하는 것이며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대체로 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교육받지 못한 부모들이 이러한 부모의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도리를 더 잘 지키고 있다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.”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&lt; C.S.</a:t>
            </a:r>
            <a:r>
              <a:rPr lang="ko-KR" altLang="en-US" sz="32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루이스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</a:p>
          <a:p>
            <a:pPr>
              <a:lnSpc>
                <a:spcPct val="150000"/>
              </a:lnSpc>
            </a:pP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425"/>
            <a:ext cx="8805862" cy="692150"/>
          </a:xfrm>
        </p:spPr>
        <p:txBody>
          <a:bodyPr lIns="91436" tIns="45718" rIns="91436" bIns="45718" anchor="ctr">
            <a:normAutofit/>
          </a:bodyPr>
          <a:lstStyle/>
          <a:p>
            <a:pPr algn="l" eaLnBrk="1" hangingPunct="1"/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42.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어떤 사람이 성공하는가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66421"/>
            <a:ext cx="81313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성공은 단순히 아이큐가 높은 사람이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하는 것이 아니고 자신이 원하는 것이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생겼을 때 언제 누구에게 어떻게 말을 해서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최대의 효과를 거둘 수 있는지를 아는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실용지능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(Practical Intelligence)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이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높은 사람이 한다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.”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&lt;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심리학자 </a:t>
            </a:r>
            <a:r>
              <a:rPr lang="ko-KR" altLang="en-US" sz="32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로버트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J.</a:t>
            </a:r>
            <a:r>
              <a:rPr lang="ko-KR" altLang="en-US" sz="32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스컨버그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01000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43.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누가 중산층인가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04800" y="1745868"/>
          <a:ext cx="8534400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4648200"/>
              </a:tblGrid>
              <a:tr h="7436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한국의 중산층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미국의 중산층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218706">
                <a:tc>
                  <a:txBody>
                    <a:bodyPr/>
                    <a:lstStyle/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평대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이상 아파트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 급여 </a:t>
                      </a: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 이상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2000cc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이상 자가용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200" b="0" baseline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이상 예금 잔고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이상 해외여행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&lt;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직장인 대상 설문조사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&gt;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자신의 주장에 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떳떳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페어플레이를 한다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사회적 약자를 돕는다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부정과 불법에 저항하는 용기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정기적으로 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비평지를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받아본다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&lt;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공립학교에서 가르치는 기준</a:t>
                      </a: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&gt;</a:t>
                      </a:r>
                      <a:endParaRPr lang="ko-KR" altLang="en-US" sz="22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72204" y="572666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트러스톤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연금포럼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44.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금융투자교육을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55552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한국교과서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VS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미국교과서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돈이란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경제적 자립이란</a:t>
            </a: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저축과 투자의 차이는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“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금융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투자교육은 영어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수학 교육 이상의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중요성을 갖는다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 &lt;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그린스펀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미국중앙은행 전총재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538" y="228600"/>
            <a:ext cx="8805862" cy="692150"/>
          </a:xfrm>
          <a:prstGeom prst="rect">
            <a:avLst/>
          </a:prstGeom>
        </p:spPr>
        <p:txBody>
          <a:bodyPr lIns="91436" tIns="45718" rIns="91436" bIns="45718" anchor="ctr"/>
          <a:lstStyle/>
          <a:p>
            <a:pPr lvl="0" latinLnBrk="0">
              <a:defRPr/>
            </a:pP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45. 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선진국의 노후 주요 수입원</a:t>
            </a:r>
            <a:endParaRPr kumimoji="0" lang="en-US" altLang="ko-KR" sz="3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590800" y="5695890"/>
            <a:ext cx="608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필자작성</a:t>
            </a:r>
            <a:endParaRPr kumimoji="0" lang="ko-KR" altLang="en-US" sz="20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34336"/>
              </p:ext>
            </p:extLst>
          </p:nvPr>
        </p:nvGraphicFramePr>
        <p:xfrm>
          <a:off x="507130" y="2067920"/>
          <a:ext cx="8153401" cy="3581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0348"/>
                <a:gridCol w="985576"/>
                <a:gridCol w="1157546"/>
                <a:gridCol w="1142131"/>
                <a:gridCol w="1358900"/>
                <a:gridCol w="1358900"/>
              </a:tblGrid>
              <a:tr h="50092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독일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09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rgbClr val="1F3F6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현재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rgbClr val="1F3F6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</a:txBody>
                  <a:tcPr/>
                </a:tc>
              </a:tr>
              <a:tr h="864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자녀의 도움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20~30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1~2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0.4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64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공적</a:t>
                      </a:r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사적 </a:t>
                      </a:r>
                      <a:endParaRPr lang="en-US" altLang="ko-KR" sz="22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연금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15~20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60~70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60~70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80~90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503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기타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50~60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30~40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30~40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10~20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43800" y="168692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%)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46.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리스크는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연금으로 대응하라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738350" y="1483548"/>
            <a:ext cx="643958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endParaRPr kumimoji="0" lang="en-US" altLang="ko-KR" sz="15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3</a:t>
            </a:r>
            <a:r>
              <a:rPr kumimoji="0" lang="ko-KR" altLang="en-US" sz="3200" dirty="0" err="1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층연금</a:t>
            </a:r>
            <a:r>
              <a:rPr kumimoji="0" lang="ko-KR" altLang="en-US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준비가 안된 경우에는 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주택연금</a:t>
            </a:r>
            <a:r>
              <a:rPr kumimoji="0" lang="en-US" altLang="ko-KR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농지연금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47.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나의 퇴직연금은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57200" y="1351344"/>
            <a:ext cx="79248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가입하고 있는가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가입하고 있는 제도는 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DB? DC? IRP?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연금사업자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32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금융회사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는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어떻게 운용하고 있는가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endParaRPr kumimoji="0" lang="en-US" altLang="ko-KR" sz="15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잘 관리 받고 있는가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48. </a:t>
            </a:r>
            <a:r>
              <a:rPr lang="ko-KR" altLang="en-US" sz="3500" dirty="0" smtClean="0">
                <a:latin typeface="HY헤드라인M" pitchFamily="18" charset="-127"/>
                <a:ea typeface="HY헤드라인M" pitchFamily="18" charset="-127"/>
              </a:rPr>
              <a:t>연금을 진정한 노후자금으로 만들려면</a:t>
            </a:r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73180" y="1406764"/>
            <a:ext cx="8763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latinLnBrk="0" hangingPunct="0">
              <a:lnSpc>
                <a:spcPct val="200000"/>
              </a:lnSpc>
              <a:buAutoNum type="arabicPeriod"/>
            </a:pP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중도에 찾지 않는다</a:t>
            </a:r>
            <a:endParaRPr kumimoji="0"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latinLnBrk="0" hangingPunct="0">
              <a:lnSpc>
                <a:spcPct val="200000"/>
              </a:lnSpc>
              <a:buAutoNum type="arabicPeriod"/>
            </a:pP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장기자산에 운용한다</a:t>
            </a:r>
            <a:endParaRPr kumimoji="0"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latinLnBrk="0" hangingPunct="0">
              <a:lnSpc>
                <a:spcPct val="200000"/>
              </a:lnSpc>
              <a:buAutoNum type="arabicPeriod"/>
            </a:pP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국내와 해외에 </a:t>
            </a:r>
            <a:r>
              <a:rPr kumimoji="0"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분산운용한다</a:t>
            </a:r>
            <a:endParaRPr kumimoji="0"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latinLnBrk="0" hangingPunct="0">
              <a:lnSpc>
                <a:spcPct val="200000"/>
              </a:lnSpc>
              <a:buAutoNum type="arabicPeriod"/>
            </a:pP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나이가 들면 </a:t>
            </a:r>
            <a:r>
              <a:rPr kumimoji="0" lang="ko-KR" altLang="en-US" sz="3300" b="1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高</a:t>
            </a:r>
            <a:r>
              <a:rPr kumimoji="0"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자산의 비중을 낮춘다</a:t>
            </a:r>
            <a:endParaRPr kumimoji="0"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latinLnBrk="0" hangingPunct="0">
              <a:lnSpc>
                <a:spcPct val="200000"/>
              </a:lnSpc>
              <a:buAutoNum type="arabicPeriod"/>
            </a:pPr>
            <a:r>
              <a:rPr kumimoji="0"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연금을 </a:t>
            </a:r>
            <a:r>
              <a:rPr kumimoji="0"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일시금으로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찾지 않는다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7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직사각형 6"/>
          <p:cNvSpPr>
            <a:spLocks noChangeArrowheads="1"/>
          </p:cNvSpPr>
          <p:nvPr/>
        </p:nvSpPr>
        <p:spPr bwMode="auto">
          <a:xfrm>
            <a:off x="685800" y="1681622"/>
            <a:ext cx="77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20~30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: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인적자본투자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 3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층연금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가입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: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건강리스크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자녀리스크에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대비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50~60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가계의 구조조정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 후에 할 일 준비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연령대별 노후준비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49.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우리 집의 재산상태를 살펴보자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295400" y="2133600"/>
          <a:ext cx="6248400" cy="3557760"/>
        </p:xfrm>
        <a:graphic>
          <a:graphicData uri="http://schemas.openxmlformats.org/drawingml/2006/table">
            <a:tbl>
              <a:tblPr/>
              <a:tblGrid>
                <a:gridCol w="3182938"/>
                <a:gridCol w="3065462"/>
              </a:tblGrid>
              <a:tr h="282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실물자산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아 파 트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                    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                 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자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차</a:t>
                      </a:r>
                      <a:endParaRPr kumimoji="0" 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                 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타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금융자산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금</a:t>
                      </a:r>
                      <a:endParaRPr kumimoji="0" 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예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금</a:t>
                      </a:r>
                      <a:endParaRPr kumimoji="0" 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주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식</a:t>
                      </a:r>
                      <a:endParaRPr kumimoji="0" 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채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권</a:t>
                      </a:r>
                      <a:endParaRPr kumimoji="0" 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펀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드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보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험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1828800" marR="0" lvl="4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</a:t>
                      </a:r>
                      <a:r>
                        <a:rPr kumimoji="0" 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금</a:t>
                      </a:r>
                      <a:endParaRPr kumimoji="0" 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부   채        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7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억원</a:t>
                      </a:r>
                      <a:endParaRPr kumimoji="0" lang="ko-KR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나눔고딕 Bold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자기자본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3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억원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계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10</a:t>
                      </a:r>
                      <a:r>
                        <a:rPr kumimoji="0" 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억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원</a:t>
                      </a:r>
                      <a:endParaRPr kumimoji="0" 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</a:txBody>
                  <a:tcPr marL="62865" marR="62865" marT="72000" marB="7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계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10</a:t>
                      </a:r>
                      <a:r>
                        <a:rPr kumimoji="0" 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억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Times New Roman" pitchFamily="18" charset="0"/>
                        </a:rPr>
                        <a:t>원</a:t>
                      </a:r>
                      <a:endParaRPr kumimoji="0" 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Times New Roman" pitchFamily="18" charset="0"/>
                      </a:endParaRPr>
                    </a:p>
                  </a:txBody>
                  <a:tcPr marL="62865" marR="62865" marT="72000" marB="7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3567" name="직사각형 6"/>
          <p:cNvSpPr>
            <a:spLocks noChangeArrowheads="1"/>
          </p:cNvSpPr>
          <p:nvPr/>
        </p:nvSpPr>
        <p:spPr bwMode="auto">
          <a:xfrm>
            <a:off x="1363720" y="1545750"/>
            <a:ext cx="4206875" cy="51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우리 </a:t>
            </a:r>
            <a:r>
              <a:rPr kumimoji="0" lang="ko-KR" altLang="en-US" sz="2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집의 재산 상황  </a:t>
            </a:r>
          </a:p>
        </p:txBody>
      </p:sp>
      <p:sp>
        <p:nvSpPr>
          <p:cNvPr id="23568" name="TextBox 14"/>
          <p:cNvSpPr txBox="1">
            <a:spLocks noChangeArrowheads="1"/>
          </p:cNvSpPr>
          <p:nvPr/>
        </p:nvSpPr>
        <p:spPr bwMode="auto">
          <a:xfrm>
            <a:off x="1349098" y="5634038"/>
            <a:ext cx="60901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</a:pP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위험한 </a:t>
            </a: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자산구조를 갖고 있지는 않은가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</a:pP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부동산에 </a:t>
            </a: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편중된 자산구조를 갖고 있지는 않은가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69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100250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50. </a:t>
            </a:r>
            <a:r>
              <a:rPr lang="ko-KR" altLang="ko-KR" sz="3600" b="1" dirty="0" smtClean="0">
                <a:latin typeface="HY헤드라인M" pitchFamily="18" charset="-127"/>
                <a:ea typeface="HY헤드라인M" pitchFamily="18" charset="-127"/>
              </a:rPr>
              <a:t>한·미 ·일 가계의 </a:t>
            </a:r>
            <a:r>
              <a:rPr lang="en-US" altLang="ko-KR" sz="36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b="1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ko-KR" sz="3600" b="1" dirty="0" smtClean="0">
                <a:latin typeface="HY헤드라인M" pitchFamily="18" charset="-127"/>
                <a:ea typeface="HY헤드라인M" pitchFamily="18" charset="-127"/>
              </a:rPr>
              <a:t>부동산과 금융자산 비율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7793" y="5822413"/>
            <a:ext cx="4504759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한국은행 가계금융 복지조사 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(2016.12)</a:t>
            </a:r>
          </a:p>
          <a:p>
            <a:pPr algn="r"/>
            <a:r>
              <a:rPr lang="ko-KR" altLang="en-US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미국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FRB, ‘Flow of Funds’(2016.12]</a:t>
            </a:r>
            <a:b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1700" b="1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피델리티</a:t>
            </a:r>
            <a:r>
              <a:rPr lang="ko-KR" altLang="en-US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일본 투자자 교육연구소 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(2015.4)</a:t>
            </a:r>
            <a:endParaRPr lang="ko-KR" altLang="en-US" sz="1700" b="1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6"/>
          <p:cNvSpPr>
            <a:spLocks noChangeArrowheads="1"/>
          </p:cNvSpPr>
          <p:nvPr/>
        </p:nvSpPr>
        <p:spPr bwMode="auto">
          <a:xfrm>
            <a:off x="7813163" y="1447800"/>
            <a:ext cx="914400" cy="449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400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(%)</a:t>
            </a:r>
            <a:r>
              <a:rPr kumimoji="0" lang="ko-KR" altLang="en-US" sz="2400" b="1" u="sng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01862"/>
              </p:ext>
            </p:extLst>
          </p:nvPr>
        </p:nvGraphicFramePr>
        <p:xfrm>
          <a:off x="356480" y="1885917"/>
          <a:ext cx="8356600" cy="3874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3720"/>
                <a:gridCol w="2312280"/>
                <a:gridCol w="2400300"/>
                <a:gridCol w="2400300"/>
              </a:tblGrid>
              <a:tr h="83343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국가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smtClean="0">
                          <a:latin typeface="HY헤드라인M" pitchFamily="18" charset="-127"/>
                          <a:ea typeface="HY헤드라인M" pitchFamily="18" charset="-127"/>
                        </a:rPr>
                        <a:t>부동산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금융자산</a:t>
                      </a:r>
                      <a:endParaRPr lang="ko-KR" altLang="en-US" sz="2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333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en-US" altLang="ko-KR" sz="2800" dirty="0" smtClean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(2016)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전체평균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74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671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 이상 가정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82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(2016)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74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671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(1990)</a:t>
                      </a:r>
                      <a:endParaRPr lang="ko-KR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67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(2014)</a:t>
                      </a:r>
                      <a:endParaRPr lang="ko-KR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71</a:t>
                      </a:r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51.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땅도 수입할 수 있는 시대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219200"/>
            <a:ext cx="7696200" cy="160020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영국의 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일본의 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 eaLnBrk="0" latinLnBrk="0" hangingPunct="0">
              <a:lnSpc>
                <a:spcPct val="150000"/>
              </a:lnSpc>
              <a:defRPr/>
            </a:pPr>
            <a:r>
              <a:rPr kumimoji="0" lang="ko-KR" altLang="en-US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전국 상업용지 지가지수추이</a:t>
            </a:r>
            <a:r>
              <a:rPr kumimoji="0" lang="en-US" altLang="ko-KR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(1974=100)</a:t>
            </a:r>
            <a:r>
              <a:rPr kumimoji="0" lang="en-US" altLang="ko-KR" sz="20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6400800"/>
            <a:ext cx="229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국토교통성</a:t>
            </a:r>
            <a:endParaRPr lang="ko-KR" altLang="en-US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388371"/>
              </p:ext>
            </p:extLst>
          </p:nvPr>
        </p:nvGraphicFramePr>
        <p:xfrm>
          <a:off x="1219200" y="2971800"/>
          <a:ext cx="6781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52.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노후에 대형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고층아파트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문제는 없는가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직사각형 6"/>
          <p:cNvSpPr>
            <a:spLocks noChangeArrowheads="1"/>
          </p:cNvSpPr>
          <p:nvPr/>
        </p:nvSpPr>
        <p:spPr bwMode="auto">
          <a:xfrm>
            <a:off x="457200" y="1524000"/>
            <a:ext cx="8839200" cy="51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 가구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+ 2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 가구의 비율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36485"/>
              </p:ext>
            </p:extLst>
          </p:nvPr>
        </p:nvGraphicFramePr>
        <p:xfrm>
          <a:off x="482600" y="2133600"/>
          <a:ext cx="8356600" cy="25003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2400"/>
                <a:gridCol w="1371600"/>
                <a:gridCol w="2057400"/>
                <a:gridCol w="1676400"/>
                <a:gridCol w="1828800"/>
              </a:tblGrid>
              <a:tr h="83343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2035</a:t>
                      </a:r>
                    </a:p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예측</a:t>
                      </a:r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현재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15.3% 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53.4%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68%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60.5%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?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340" name="직사각형 6"/>
          <p:cNvSpPr>
            <a:spLocks noChangeArrowheads="1"/>
          </p:cNvSpPr>
          <p:nvPr/>
        </p:nvSpPr>
        <p:spPr bwMode="auto">
          <a:xfrm>
            <a:off x="609982" y="5432425"/>
            <a:ext cx="8402638" cy="51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■일본의 노부부들이 소형평수에 사는 이유</a:t>
            </a:r>
            <a:endParaRPr kumimoji="0" lang="ko-KR" altLang="en-US" sz="2800" u="sng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8609" y="4619300"/>
            <a:ext cx="3026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인구총조사</a:t>
            </a:r>
            <a:endParaRPr lang="ko-KR" altLang="en-US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53-1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주택의 수요와 공급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전망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66854" y="1393634"/>
            <a:ext cx="85383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주택의 장기 공급전망</a:t>
            </a:r>
            <a:endParaRPr kumimoji="0" lang="en-US" altLang="ko-KR" sz="24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주택의 장기 수요전망 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합계출산율 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4.4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(1947~1949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1.46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(2015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년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kumimoji="0" lang="ko-KR" altLang="en-US" sz="24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빈집수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추이</a:t>
            </a:r>
            <a:endParaRPr kumimoji="0" lang="en-US" altLang="ko-KR" sz="24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4149" y="3691935"/>
          <a:ext cx="8304880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0976"/>
                <a:gridCol w="1660976"/>
                <a:gridCol w="1660976"/>
                <a:gridCol w="1660976"/>
                <a:gridCol w="1660976"/>
              </a:tblGrid>
              <a:tr h="57150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2010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2050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2013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2023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추이</a:t>
                      </a:r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82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107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302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820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1397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6.5%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13.5%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6000620"/>
            <a:ext cx="3262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endParaRPr lang="en-US" altLang="ko-KR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sz="1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노무라종합연구소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53-2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주택의 수요와 공급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전망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478220" y="3429000"/>
            <a:ext cx="2645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한국의 주택보급률</a:t>
            </a:r>
            <a:endParaRPr kumimoji="0" lang="en-US" altLang="ko-KR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84915"/>
              </p:ext>
            </p:extLst>
          </p:nvPr>
        </p:nvGraphicFramePr>
        <p:xfrm>
          <a:off x="507072" y="3906405"/>
          <a:ext cx="4441191" cy="2078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9018"/>
                <a:gridCol w="1537018"/>
                <a:gridCol w="1875155"/>
              </a:tblGrid>
              <a:tr h="688975"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주택보급률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(2014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신 주택보급률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(2015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추정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889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전국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102%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889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수도권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8220" y="6019800"/>
            <a:ext cx="324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국토교통부 주택보급률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78220" y="1440260"/>
            <a:ext cx="4242776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한국의 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합계출산율 변화 추이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명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08022"/>
              </p:ext>
            </p:extLst>
          </p:nvPr>
        </p:nvGraphicFramePr>
        <p:xfrm>
          <a:off x="507072" y="1914524"/>
          <a:ext cx="8262086" cy="1362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116"/>
                <a:gridCol w="1332230"/>
                <a:gridCol w="892790"/>
                <a:gridCol w="892790"/>
                <a:gridCol w="892790"/>
                <a:gridCol w="892790"/>
                <a:gridCol w="892790"/>
                <a:gridCol w="892790"/>
              </a:tblGrid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1955~60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1983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2005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2012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2013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합계출산율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6.3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2.06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1.08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1.30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1.19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1.24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1.17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195222" y="3429000"/>
            <a:ext cx="34153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 자기집 보유 현황</a:t>
            </a:r>
            <a:endParaRPr kumimoji="0" lang="en-US" altLang="ko-KR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49268"/>
              </p:ext>
            </p:extLst>
          </p:nvPr>
        </p:nvGraphicFramePr>
        <p:xfrm>
          <a:off x="5223365" y="3906405"/>
          <a:ext cx="3348000" cy="234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0000"/>
                <a:gridCol w="1368000"/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 국</a:t>
                      </a:r>
                      <a:r>
                        <a:rPr lang="en-US" altLang="ko-KR" sz="2000" b="0" baseline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(2016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62.2%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 국</a:t>
                      </a:r>
                      <a:r>
                        <a:rPr lang="en-US" altLang="ko-KR" sz="2000" b="0" baseline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(2009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67.4%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프랑스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(2010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독 일</a:t>
                      </a:r>
                      <a:r>
                        <a:rPr lang="en-US" altLang="ko-KR" sz="2000" b="0" baseline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(2010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41.8%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본</a:t>
                      </a:r>
                      <a:r>
                        <a:rPr lang="en-US" altLang="ko-KR" sz="2000" b="0" baseline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(2008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61.1%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43040" y="6260068"/>
            <a:ext cx="2476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주택산업연구원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 집 마련은 꼭 해야 하는가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09011"/>
              </p:ext>
            </p:extLst>
          </p:nvPr>
        </p:nvGraphicFramePr>
        <p:xfrm>
          <a:off x="838200" y="2107705"/>
          <a:ext cx="7121525" cy="3302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2326"/>
                <a:gridCol w="2590800"/>
                <a:gridCol w="2438399"/>
              </a:tblGrid>
              <a:tr h="710495"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아니오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ko-KR" altLang="en-US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조사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82%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2014</a:t>
                      </a:r>
                      <a:r>
                        <a:rPr lang="ko-KR" altLang="en-US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조사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79%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21%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2010</a:t>
                      </a:r>
                      <a:r>
                        <a:rPr lang="ko-KR" altLang="en-US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조사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83%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17%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2012</a:t>
                      </a:r>
                      <a:r>
                        <a:rPr lang="ko-KR" altLang="en-US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조사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72%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28%</a:t>
                      </a:r>
                      <a:endParaRPr lang="ko-KR" altLang="en-US" sz="20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36084" y="5486400"/>
            <a:ext cx="3841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국토교통부 주거실태조사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55.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부동산 불패신화에서 벗어나라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76200" y="1631730"/>
            <a:ext cx="9067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어느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 곳에 재산을 집중시켜서는 안 된다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나이가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들수록 금융자산의 비율을 높여야 한다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50~60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대의 부동산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금융자산의 적정비율은  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50 : 50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주택은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재테크의 수단이 아니고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주거의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수단이다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 eaLnBrk="0" latinLnBrk="0" hangingPunct="0">
              <a:lnSpc>
                <a:spcPct val="250000"/>
              </a:lnSpc>
            </a:pPr>
            <a:endParaRPr kumimoji="0" lang="ko-KR" altLang="en-US" sz="2800" b="1" u="sng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56-1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저축의 시대에서 투자의 시대로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905000" y="2438400"/>
            <a:ext cx="56737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10~20% (1990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년대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↓</a:t>
            </a: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4% (2~3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전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↓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3% (2012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/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↓</a:t>
            </a: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2% (2014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latinLnBrk="0" hangingPunct="0"/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↓</a:t>
            </a: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1.5% (2017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1524000"/>
            <a:ext cx="72390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en-US" altLang="ko-KR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</a:t>
            </a:r>
            <a:r>
              <a:rPr kumimoji="0" lang="ko-KR" altLang="en-US" sz="2800" kern="0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년만기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정기예금 금리</a:t>
            </a:r>
            <a:r>
              <a:rPr kumimoji="0" lang="en-US" altLang="ko-KR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시중은행</a:t>
            </a:r>
            <a:r>
              <a:rPr kumimoji="0" lang="en-US" altLang="ko-KR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의 추이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8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56-2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저축의 시대에서 투자의 시대로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685800" y="2504683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저축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아껴서 모으다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대표적인 저축상품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지급액이 확정된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보험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지급액이 확정된 연금</a:t>
            </a: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단기간 내에 써야 할 자금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원금이 깨져서는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안 되는 자금은 저축을 해야 한다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812533"/>
            <a:ext cx="55626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저축과 투자의 차이 </a:t>
            </a:r>
            <a:r>
              <a:rPr kumimoji="0" lang="en-US" altLang="ko-KR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(1)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8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4" name="TextBox 14"/>
          <p:cNvSpPr txBox="1">
            <a:spLocks noChangeArrowheads="1"/>
          </p:cNvSpPr>
          <p:nvPr/>
        </p:nvSpPr>
        <p:spPr bwMode="auto">
          <a:xfrm>
            <a:off x="2362200" y="549751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고려대 박유성 교수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김성용 연구원</a:t>
            </a:r>
          </a:p>
        </p:txBody>
      </p:sp>
      <p:sp>
        <p:nvSpPr>
          <p:cNvPr id="10275" name="TextBox 15"/>
          <p:cNvSpPr txBox="1">
            <a:spLocks noChangeArrowheads="1"/>
          </p:cNvSpPr>
          <p:nvPr/>
        </p:nvSpPr>
        <p:spPr bwMode="auto">
          <a:xfrm>
            <a:off x="457200" y="1774204"/>
            <a:ext cx="6956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latinLnBrk="0" hangingPunct="0"/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연령대별 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세 쇼크 도달 가능성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6.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인생은 꿈이 아니다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71575" y="2554107"/>
          <a:ext cx="6648400" cy="28870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9955"/>
                <a:gridCol w="1227080"/>
                <a:gridCol w="1227080"/>
                <a:gridCol w="2784285"/>
              </a:tblGrid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출생 년도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남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1937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18.5%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22.4%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1945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23.4%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32.3%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1958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43.6%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48.0%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97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1971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47.3%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48.9%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94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여 </a:t>
                      </a:r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96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56-3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저축의 시대에서 투자의 시대로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685800" y="1855887"/>
            <a:ext cx="7772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투자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가능성을 믿고 자금을 투하하다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대표적인 투자상품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선물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옵션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펀드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변액보험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변액연금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단기간 내에 써야 할 자금은 따로 마련되어 있고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자금을 장시간 시장에 묻어둘 수 있으며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단기적인   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시황 변동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테러 사태와 같은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은 참고 견디겠다는 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각오가 되어 있는 자금은 투자를 해야 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투자에는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리스크가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따른다는 것을 꼭 알아야 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4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3400" y="1185040"/>
            <a:ext cx="5791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저축과 투자의 차이 </a:t>
            </a:r>
            <a:r>
              <a:rPr kumimoji="0" lang="en-US" altLang="ko-KR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(2)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8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" y="228600"/>
            <a:ext cx="8839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57.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투자상품 운용에 성공하려면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81000" y="1555552"/>
            <a:ext cx="8077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시세예측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(?)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지난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년동안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펀드매니저로 일해 왔지만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올 해 증시전망에 대한 질문을 받으면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솔직히 난감하다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모르기 때문이다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(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자산운용사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CEO)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자산관리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원칙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전문가 활용법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식별법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84248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58.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리스크와 위험에 대한 바른 이해를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152400" y="1366421"/>
            <a:ext cx="9067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위험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(Danger)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폭탄 터져 죽을 위험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홍수 나서 죽을 위험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(Risk)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잘 될 수도 있고 잘못 될 수도 있는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불확실성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Risk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라틴어 어원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용기를 갖고 도전하다</a:t>
            </a:r>
            <a:endParaRPr kumimoji="0" lang="ko-KR" altLang="en-US" sz="280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9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왜 투자에 실패하는가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직사각형 6"/>
          <p:cNvSpPr>
            <a:spLocks noChangeArrowheads="1"/>
          </p:cNvSpPr>
          <p:nvPr/>
        </p:nvSpPr>
        <p:spPr bwMode="auto">
          <a:xfrm>
            <a:off x="762000" y="1752600"/>
            <a:ext cx="8534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latinLnBrk="0" hangingPunct="0">
              <a:lnSpc>
                <a:spcPct val="200000"/>
              </a:lnSpc>
            </a:pP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무목적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충동투자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656900" y="3260625"/>
            <a:ext cx="796947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IMF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금융위기 이후 인기 투자상품의 변천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IT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버블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국내펀드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·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차이나펀드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·BRICs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펀드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 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자문형랩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(Wrap)  ELS 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원금보장상품</a:t>
            </a:r>
            <a:endParaRPr kumimoji="0" lang="ko-KR" altLang="en-US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60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금융자산운용은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개의 주머니로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911790" y="4892263"/>
            <a:ext cx="12980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저축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146330" y="4897523"/>
            <a:ext cx="1242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오락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7202210" y="4897523"/>
            <a:ext cx="12559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투자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덧셈 기호 9"/>
          <p:cNvSpPr/>
          <p:nvPr/>
        </p:nvSpPr>
        <p:spPr bwMode="auto">
          <a:xfrm>
            <a:off x="2556640" y="3095290"/>
            <a:ext cx="762000" cy="7620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정오각형 10"/>
          <p:cNvSpPr/>
          <p:nvPr/>
        </p:nvSpPr>
        <p:spPr bwMode="auto">
          <a:xfrm>
            <a:off x="202330" y="2493570"/>
            <a:ext cx="2438400" cy="2362200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생계용</a:t>
            </a:r>
            <a:endParaRPr kumimoji="0" lang="en-US" altLang="ko-K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dirty="0" smtClean="0">
                <a:latin typeface="HY헤드라인M" pitchFamily="18" charset="-127"/>
                <a:ea typeface="HY헤드라인M" pitchFamily="18" charset="-127"/>
              </a:rPr>
              <a:t>주머니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덧셈 기호 11"/>
          <p:cNvSpPr/>
          <p:nvPr/>
        </p:nvSpPr>
        <p:spPr bwMode="auto">
          <a:xfrm>
            <a:off x="5757040" y="3108430"/>
            <a:ext cx="762000" cy="7620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정오각형 12"/>
          <p:cNvSpPr/>
          <p:nvPr/>
        </p:nvSpPr>
        <p:spPr bwMode="auto">
          <a:xfrm>
            <a:off x="3247700" y="2506710"/>
            <a:ext cx="2590800" cy="2362200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dirty="0" err="1" smtClean="0">
                <a:latin typeface="HY헤드라인M" pitchFamily="18" charset="-127"/>
                <a:ea typeface="HY헤드라인M" pitchFamily="18" charset="-127"/>
              </a:rPr>
              <a:t>트레이딩</a:t>
            </a:r>
            <a:endParaRPr kumimoji="0" lang="en-US" altLang="ko-K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dirty="0" smtClean="0">
                <a:latin typeface="HY헤드라인M" pitchFamily="18" charset="-127"/>
                <a:ea typeface="HY헤드라인M" pitchFamily="18" charset="-127"/>
              </a:rPr>
              <a:t>주머니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정오각형 13"/>
          <p:cNvSpPr/>
          <p:nvPr/>
        </p:nvSpPr>
        <p:spPr bwMode="auto">
          <a:xfrm>
            <a:off x="6445470" y="2511960"/>
            <a:ext cx="2590800" cy="2362200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자산형성</a:t>
            </a:r>
            <a:endParaRPr kumimoji="0" lang="en-US" altLang="ko-K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dirty="0" smtClean="0">
                <a:latin typeface="HY헤드라인M" pitchFamily="18" charset="-127"/>
                <a:ea typeface="HY헤드라인M" pitchFamily="18" charset="-127"/>
              </a:rPr>
              <a:t>주머니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8600"/>
            <a:ext cx="86868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자산형성주머니는 펀드투자 중심으로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63026" y="1501966"/>
            <a:ext cx="7175500" cy="23144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2800" u="sng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펀드란</a:t>
            </a:r>
            <a:r>
              <a:rPr lang="en-US" altLang="ko-KR" sz="2800" u="sng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vl="1" algn="l">
              <a:lnSpc>
                <a:spcPct val="150000"/>
              </a:lnSpc>
            </a:pPr>
            <a:r>
              <a:rPr lang="ko-KR" altLang="en-US" sz="2400" b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펀드는 투자자로부터 모은 자금을 자산운용회사가 주식 및 채권 등에 투자</a:t>
            </a:r>
            <a:r>
              <a:rPr lang="en-US" altLang="ko-KR" sz="2400" b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운용한 후 그 결과를 돌려주는 간접투자상품</a:t>
            </a:r>
            <a:endParaRPr lang="en-US" altLang="ko-KR" sz="2400" b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63026" y="4137950"/>
            <a:ext cx="7137400" cy="23144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2800" u="sng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펀드투자가 좋은 점</a:t>
            </a:r>
            <a:endParaRPr lang="en-US" altLang="ko-KR" sz="2800" u="sng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00100" lvl="1" indent="-342900" algn="l">
              <a:lnSpc>
                <a:spcPct val="150000"/>
              </a:lnSpc>
              <a:buFontTx/>
              <a:buAutoNum type="arabicPeriod"/>
            </a:pPr>
            <a:r>
              <a:rPr lang="ko-KR" altLang="en-US" sz="2400" b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적은 돈으로도 쉽게 투자할 수 있다</a:t>
            </a:r>
            <a:r>
              <a:rPr lang="en-US" altLang="ko-KR" sz="2400" b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800100" lvl="1" indent="-342900" algn="l">
              <a:lnSpc>
                <a:spcPct val="150000"/>
              </a:lnSpc>
              <a:buFontTx/>
              <a:buAutoNum type="arabicPeriod"/>
            </a:pPr>
            <a:r>
              <a:rPr lang="ko-KR" altLang="en-US" sz="2400" b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분산 투자로 위험을 줄일 수 있다</a:t>
            </a:r>
            <a:r>
              <a:rPr lang="en-US" altLang="ko-KR" sz="2400" b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800100" lvl="1" indent="-342900" algn="l">
              <a:lnSpc>
                <a:spcPct val="150000"/>
              </a:lnSpc>
              <a:buFontTx/>
              <a:buAutoNum type="arabicPeriod"/>
            </a:pPr>
            <a:r>
              <a:rPr lang="ko-KR" altLang="en-US" sz="2400" b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자산운용 전문가가 투자를 대신해 준다</a:t>
            </a:r>
            <a:r>
              <a:rPr lang="en-US" altLang="ko-KR" sz="2400" b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400" b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펀드의 종류는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685800" y="2101371"/>
            <a:ext cx="8177050" cy="338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주식형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혼합형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CMA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Active Fund, Index Fund, ETF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성장주 펀드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가치주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펀드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배당주 펀드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국내펀드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해외펀드</a:t>
            </a:r>
            <a:endParaRPr kumimoji="0" lang="ko-KR" altLang="en-US" sz="2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034" y="1252830"/>
            <a:ext cx="8131366" cy="9344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atinLnBrk="0">
              <a:lnSpc>
                <a:spcPct val="114000"/>
              </a:lnSpc>
            </a:pP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Q1.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아래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그림과 같이 가격이 움직이는 펀드에 매월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만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원씩 적립식으로 투자했다면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 10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년 후의 </a:t>
            </a:r>
            <a:r>
              <a:rPr lang="ko-KR" altLang="ko-KR" b="1" dirty="0" err="1">
                <a:latin typeface="맑은 고딕" pitchFamily="50" charset="-127"/>
                <a:ea typeface="맑은 고딕" pitchFamily="50" charset="-127"/>
              </a:rPr>
              <a:t>평가액은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얼마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일까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①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720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②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900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③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1390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</a:t>
            </a:r>
            <a:endParaRPr lang="ko-KR" altLang="en-US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669167" y="6402805"/>
            <a:ext cx="203132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정답 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1,390</a:t>
            </a:r>
            <a:r>
              <a:rPr kumimoji="1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만원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pSp>
        <p:nvGrpSpPr>
          <p:cNvPr id="2" name="그룹 10"/>
          <p:cNvGrpSpPr/>
          <p:nvPr/>
        </p:nvGrpSpPr>
        <p:grpSpPr>
          <a:xfrm>
            <a:off x="277261" y="2232753"/>
            <a:ext cx="7571340" cy="4174368"/>
            <a:chOff x="971601" y="1700808"/>
            <a:chExt cx="7632847" cy="4320240"/>
          </a:xfrm>
        </p:grpSpPr>
        <p:grpSp>
          <p:nvGrpSpPr>
            <p:cNvPr id="3" name="그룹 9"/>
            <p:cNvGrpSpPr/>
            <p:nvPr/>
          </p:nvGrpSpPr>
          <p:grpSpPr>
            <a:xfrm>
              <a:off x="971601" y="1700808"/>
              <a:ext cx="7632847" cy="4320240"/>
              <a:chOff x="971601" y="1268760"/>
              <a:chExt cx="7632847" cy="4320240"/>
            </a:xfrm>
          </p:grpSpPr>
          <p:graphicFrame>
            <p:nvGraphicFramePr>
              <p:cNvPr id="5" name="차트 4"/>
              <p:cNvGraphicFramePr/>
              <p:nvPr/>
            </p:nvGraphicFramePr>
            <p:xfrm>
              <a:off x="1872000" y="1269000"/>
              <a:ext cx="5400000" cy="43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026" name="Text Box 2"/>
              <p:cNvSpPr txBox="1">
                <a:spLocks noChangeArrowheads="1"/>
              </p:cNvSpPr>
              <p:nvPr/>
            </p:nvSpPr>
            <p:spPr bwMode="auto">
              <a:xfrm>
                <a:off x="971601" y="1268760"/>
                <a:ext cx="936104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가격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(</a:t>
                </a: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원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)</a:t>
                </a:r>
                <a:endParaRPr kumimoji="1" lang="ko-KR" altLang="ko-KR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7236296" y="5218782"/>
                <a:ext cx="1368152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투자기간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(</a:t>
                </a: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년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)</a:t>
                </a:r>
                <a:endParaRPr kumimoji="1" lang="ko-KR" altLang="ko-KR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300192" y="3645024"/>
              <a:ext cx="1296144" cy="382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00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5,000</a:t>
              </a:r>
              <a:r>
                <a:rPr lang="ko-KR" altLang="en-US" sz="1800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원</a:t>
              </a:r>
              <a:endParaRPr lang="ko-KR" altLang="en-US" sz="18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적립식 펀드투자로 목돈 마련을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7086" y="1229902"/>
            <a:ext cx="8040114" cy="12152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atinLnBrk="0">
              <a:lnSpc>
                <a:spcPct val="114000"/>
              </a:lnSpc>
            </a:pP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Q2.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펀드가격이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10,000</a:t>
            </a:r>
            <a:r>
              <a:rPr lang="ko-KR" altLang="ko-KR" b="1" dirty="0" err="1">
                <a:latin typeface="맑은 고딕" pitchFamily="50" charset="-127"/>
                <a:ea typeface="맑은 고딕" pitchFamily="50" charset="-127"/>
              </a:rPr>
              <a:t>원에서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 시작하여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5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년간 계속 떨어져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2,000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원이 되었다가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이후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년간 다시 상승하여 시작가격인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10,000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원이 되었다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어느 지점에서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투자원금을 회복할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수 있을까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ko-KR" dirty="0" smtClean="0">
                <a:latin typeface="맑은 고딕" pitchFamily="50" charset="-127"/>
                <a:ea typeface="맑은 고딕" pitchFamily="50" charset="-127"/>
              </a:rPr>
              <a:t>매월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10</a:t>
            </a:r>
            <a:r>
              <a:rPr lang="ko-KR" altLang="ko-KR" dirty="0" smtClean="0">
                <a:latin typeface="맑은 고딕" pitchFamily="50" charset="-127"/>
                <a:ea typeface="맑은 고딕" pitchFamily="50" charset="-127"/>
              </a:rPr>
              <a:t>만 원씩 적립식으로 투자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①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년반후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②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년반후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③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ko-KR" altLang="en-US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년반후</a:t>
            </a:r>
            <a:endParaRPr lang="ko-KR" altLang="en-US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057400" y="6379685"/>
            <a:ext cx="365760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o-KR" altLang="ko-KR" sz="2000" b="1" dirty="0" smtClean="0">
                <a:latin typeface="맑은 고딕" pitchFamily="50" charset="-127"/>
                <a:ea typeface="맑은 고딕" pitchFamily="50" charset="-127"/>
              </a:rPr>
              <a:t>정답 </a:t>
            </a:r>
            <a:r>
              <a:rPr lang="ko-KR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ko-KR" sz="20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년반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후</a:t>
            </a:r>
            <a:endParaRPr lang="ko-KR" altLang="ko-KR" sz="20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6"/>
          <p:cNvGrpSpPr/>
          <p:nvPr/>
        </p:nvGrpSpPr>
        <p:grpSpPr>
          <a:xfrm>
            <a:off x="311222" y="2528374"/>
            <a:ext cx="7232578" cy="3847728"/>
            <a:chOff x="755577" y="1844824"/>
            <a:chExt cx="7632847" cy="4320240"/>
          </a:xfrm>
        </p:grpSpPr>
        <p:grpSp>
          <p:nvGrpSpPr>
            <p:cNvPr id="3" name="그룹 14"/>
            <p:cNvGrpSpPr/>
            <p:nvPr/>
          </p:nvGrpSpPr>
          <p:grpSpPr>
            <a:xfrm>
              <a:off x="755577" y="1844824"/>
              <a:ext cx="7632847" cy="4320240"/>
              <a:chOff x="971601" y="1268760"/>
              <a:chExt cx="7632847" cy="4320240"/>
            </a:xfrm>
          </p:grpSpPr>
          <p:graphicFrame>
            <p:nvGraphicFramePr>
              <p:cNvPr id="9" name="차트 8"/>
              <p:cNvGraphicFramePr/>
              <p:nvPr/>
            </p:nvGraphicFramePr>
            <p:xfrm>
              <a:off x="1872000" y="1269000"/>
              <a:ext cx="5400000" cy="43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10" name="직선 연결선 9"/>
              <p:cNvCxnSpPr/>
              <p:nvPr/>
            </p:nvCxnSpPr>
            <p:spPr>
              <a:xfrm>
                <a:off x="5436096" y="3897192"/>
                <a:ext cx="9525" cy="126000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직선 연결선 10"/>
              <p:cNvCxnSpPr/>
              <p:nvPr/>
            </p:nvCxnSpPr>
            <p:spPr>
              <a:xfrm>
                <a:off x="5868144" y="3321192"/>
                <a:ext cx="19050" cy="183600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/>
              <p:cNvCxnSpPr/>
              <p:nvPr/>
            </p:nvCxnSpPr>
            <p:spPr>
              <a:xfrm>
                <a:off x="6300192" y="2817192"/>
                <a:ext cx="19050" cy="234000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7236296" y="5218782"/>
                <a:ext cx="1368152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투자기간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(</a:t>
                </a: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년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)</a:t>
                </a:r>
                <a:endParaRPr kumimoji="1" lang="ko-KR" altLang="ko-KR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971601" y="1268760"/>
                <a:ext cx="936104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가격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(</a:t>
                </a:r>
                <a:r>
                  <a:rPr kumimoji="1" lang="ko-KR" alt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원</a:t>
                </a:r>
                <a:r>
                  <a:rPr kumimoji="1" lang="en-US" altLang="ko-KR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맑은 고딕" pitchFamily="50" charset="-127"/>
                    <a:ea typeface="맑은 고딕" pitchFamily="50" charset="-127"/>
                    <a:cs typeface="굴림" pitchFamily="50" charset="-127"/>
                  </a:rPr>
                  <a:t>)</a:t>
                </a:r>
                <a:endParaRPr kumimoji="1" lang="ko-KR" altLang="ko-KR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  <a:cs typeface="굴림" pitchFamily="50" charset="-127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084168" y="2267579"/>
              <a:ext cx="1296144" cy="380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10,000</a:t>
              </a:r>
              <a:r>
                <a:rPr lang="ko-KR" altLang="en-US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원</a:t>
              </a:r>
              <a:endParaRPr lang="ko-KR" altLang="en-US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적립식 펀드투자로 목돈 마련을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4324290"/>
            <a:ext cx="507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①</a:t>
            </a:r>
            <a:endParaRPr lang="ko-KR" altLang="en-US" sz="20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4580" y="3853149"/>
            <a:ext cx="507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②</a:t>
            </a:r>
            <a:endParaRPr lang="ko-KR" altLang="en-US" sz="20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400" y="3321754"/>
            <a:ext cx="507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③</a:t>
            </a:r>
            <a:endParaRPr lang="ko-KR" altLang="en-US" sz="20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052" y="1226652"/>
            <a:ext cx="7528748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atinLnBrk="0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Q3.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가격이 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초기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수준으로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b="1" dirty="0">
                <a:latin typeface="맑은 고딕" pitchFamily="50" charset="-127"/>
                <a:ea typeface="맑은 고딕" pitchFamily="50" charset="-127"/>
              </a:rPr>
              <a:t>회복됐을 경우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년 후의 </a:t>
            </a:r>
            <a:r>
              <a:rPr lang="ko-KR" altLang="ko-KR" b="1" dirty="0" err="1" smtClean="0">
                <a:latin typeface="맑은 고딕" pitchFamily="50" charset="-127"/>
                <a:ea typeface="맑은 고딕" pitchFamily="50" charset="-127"/>
              </a:rPr>
              <a:t>평가액은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 얼마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일까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lvl="1" latinLnBrk="0"/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ko-KR" dirty="0" smtClean="0">
                <a:latin typeface="맑은 고딕" pitchFamily="50" charset="-127"/>
                <a:ea typeface="맑은 고딕" pitchFamily="50" charset="-127"/>
              </a:rPr>
              <a:t>매월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10</a:t>
            </a:r>
            <a:r>
              <a:rPr lang="ko-KR" altLang="ko-KR" dirty="0" smtClean="0">
                <a:latin typeface="맑은 고딕" pitchFamily="50" charset="-127"/>
                <a:ea typeface="맑은 고딕" pitchFamily="50" charset="-127"/>
              </a:rPr>
              <a:t>만 원씩 적립식으로 투자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lvl="1" latinLnBrk="0"/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①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1,210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②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1,720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 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③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2,410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48354" y="6435856"/>
            <a:ext cx="231024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o-KR" altLang="ko-KR" sz="2000" b="1" dirty="0" smtClean="0">
                <a:latin typeface="맑은 고딕" pitchFamily="50" charset="-127"/>
                <a:ea typeface="맑은 고딕" pitchFamily="50" charset="-127"/>
              </a:rPr>
              <a:t>정답 </a:t>
            </a:r>
            <a:r>
              <a:rPr lang="ko-KR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2,410</a:t>
            </a:r>
            <a:r>
              <a:rPr lang="ko-KR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</a:t>
            </a:r>
            <a:endParaRPr lang="ko-KR" altLang="ko-KR" sz="20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2"/>
          <p:cNvGrpSpPr/>
          <p:nvPr/>
        </p:nvGrpSpPr>
        <p:grpSpPr>
          <a:xfrm>
            <a:off x="126976" y="2144617"/>
            <a:ext cx="7416824" cy="4320000"/>
            <a:chOff x="1043608" y="1628800"/>
            <a:chExt cx="7416824" cy="4320000"/>
          </a:xfrm>
        </p:grpSpPr>
        <p:graphicFrame>
          <p:nvGraphicFramePr>
            <p:cNvPr id="9" name="차트 8"/>
            <p:cNvGraphicFramePr/>
            <p:nvPr/>
          </p:nvGraphicFramePr>
          <p:xfrm>
            <a:off x="1872000" y="1628800"/>
            <a:ext cx="5400000" cy="43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7092280" y="5589240"/>
              <a:ext cx="1368152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투자기간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(</a:t>
              </a: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년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)</a:t>
              </a:r>
              <a:endParaRPr kumimoji="1" lang="ko-KR" altLang="ko-K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043608" y="1628800"/>
              <a:ext cx="936104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가격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(</a:t>
              </a: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원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)</a:t>
              </a:r>
              <a:endParaRPr kumimoji="1" lang="ko-KR" altLang="ko-K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00192" y="2051556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10,000</a:t>
              </a:r>
              <a:r>
                <a:rPr lang="ko-KR" altLang="en-US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원</a:t>
              </a:r>
              <a:endParaRPr lang="ko-KR" altLang="en-US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63-3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적립식 펀드투자로 목돈 마련을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싱글의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시대에 대비하라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6" name="차트 5"/>
          <p:cNvGraphicFramePr/>
          <p:nvPr/>
        </p:nvGraphicFramePr>
        <p:xfrm>
          <a:off x="5257800" y="2209800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직사각형 6"/>
          <p:cNvSpPr/>
          <p:nvPr/>
        </p:nvSpPr>
        <p:spPr>
          <a:xfrm>
            <a:off x="76200" y="1378150"/>
            <a:ext cx="4724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배우자 사별하는 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이상 고령자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257800" y="1371600"/>
            <a:ext cx="2819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사별 후 얼마나 사나 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077200" y="1902023"/>
            <a:ext cx="91440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191000" y="1905000"/>
            <a:ext cx="91440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7400925" y="6335713"/>
            <a:ext cx="151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endParaRPr kumimoji="0" lang="ko-KR" altLang="en-US" sz="18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1738891932"/>
              </p:ext>
            </p:extLst>
          </p:nvPr>
        </p:nvGraphicFramePr>
        <p:xfrm>
          <a:off x="152400" y="2209800"/>
          <a:ext cx="4876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5052" y="1231763"/>
            <a:ext cx="7985948" cy="9344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Q4.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펀드가격이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10,000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원에서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시작하여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18,000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원까지 상승했다가 다시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lvl="1" latinLnBrk="0">
              <a:lnSpc>
                <a:spcPct val="114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10,000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원으로 떨어질 경우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, 10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년 후의 </a:t>
            </a:r>
            <a:r>
              <a:rPr lang="ko-KR" altLang="ko-KR" b="1" dirty="0" err="1" smtClean="0">
                <a:latin typeface="맑은 고딕" pitchFamily="50" charset="-127"/>
                <a:ea typeface="맑은 고딕" pitchFamily="50" charset="-127"/>
              </a:rPr>
              <a:t>평가액은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 얼마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일까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lvl="1" latinLnBrk="0">
              <a:lnSpc>
                <a:spcPct val="114000"/>
              </a:lnSpc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ko-KR" dirty="0" smtClean="0">
                <a:latin typeface="맑은 고딕" pitchFamily="50" charset="-127"/>
                <a:ea typeface="맑은 고딕" pitchFamily="50" charset="-127"/>
              </a:rPr>
              <a:t>매월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10</a:t>
            </a:r>
            <a:r>
              <a:rPr lang="ko-KR" altLang="ko-KR" dirty="0" smtClean="0">
                <a:latin typeface="맑은 고딕" pitchFamily="50" charset="-127"/>
                <a:ea typeface="맑은 고딕" pitchFamily="50" charset="-127"/>
              </a:rPr>
              <a:t>만 원씩 적립식으로 투자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455959" y="2263966"/>
            <a:ext cx="7030918" cy="4038600"/>
            <a:chOff x="1043608" y="1402358"/>
            <a:chExt cx="7416824" cy="4330418"/>
          </a:xfrm>
        </p:grpSpPr>
        <p:graphicFrame>
          <p:nvGraphicFramePr>
            <p:cNvPr id="7" name="차트 6"/>
            <p:cNvGraphicFramePr/>
            <p:nvPr/>
          </p:nvGraphicFramePr>
          <p:xfrm>
            <a:off x="1907704" y="1412776"/>
            <a:ext cx="5400000" cy="43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7092280" y="5362798"/>
              <a:ext cx="1368152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투자기간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(</a:t>
              </a: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년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)</a:t>
              </a:r>
              <a:endParaRPr kumimoji="1" lang="ko-KR" altLang="ko-K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1043608" y="1402358"/>
              <a:ext cx="936104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가격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(</a:t>
              </a: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원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)</a:t>
              </a:r>
              <a:endParaRPr kumimoji="1" lang="ko-KR" altLang="ko-K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192" y="385175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10,000</a:t>
              </a:r>
              <a:r>
                <a:rPr lang="ko-KR" altLang="en-US" b="1" dirty="0" smtClean="0">
                  <a:solidFill>
                    <a:schemeClr val="tx2"/>
                  </a:solidFill>
                  <a:latin typeface="맑은 고딕" pitchFamily="50" charset="-127"/>
                  <a:ea typeface="맑은 고딕" pitchFamily="50" charset="-127"/>
                </a:rPr>
                <a:t>원</a:t>
              </a:r>
              <a:endParaRPr lang="ko-KR" altLang="en-US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092810" y="6381690"/>
            <a:ext cx="321113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o-KR" altLang="ko-KR" sz="2000" b="1" dirty="0" smtClean="0">
                <a:latin typeface="맑은 고딕" pitchFamily="50" charset="-127"/>
                <a:ea typeface="맑은 고딕" pitchFamily="50" charset="-127"/>
              </a:rPr>
              <a:t>정답 </a:t>
            </a:r>
            <a:r>
              <a:rPr lang="ko-KR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약</a:t>
            </a:r>
            <a:r>
              <a:rPr lang="en-US" altLang="ko-KR" sz="2000" b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880</a:t>
            </a:r>
            <a:r>
              <a:rPr lang="ko-KR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만원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(-26.5%)</a:t>
            </a:r>
            <a:endParaRPr lang="ko-KR" altLang="ko-KR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63-4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적립식 펀드투자로 목돈 마련을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64269" y="5858470"/>
            <a:ext cx="8262918" cy="783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년 이상 적립식 투자를 이어가면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주가 </a:t>
            </a:r>
            <a:r>
              <a:rPr lang="ko-KR" altLang="en-US" b="1" dirty="0" err="1" smtClean="0">
                <a:latin typeface="맑은 고딕" pitchFamily="50" charset="-127"/>
                <a:ea typeface="맑은 고딕" pitchFamily="50" charset="-127"/>
              </a:rPr>
              <a:t>하락시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보유 구좌 수를 늘려갈 수 있기 때문에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시세가 반등할 경우 빠르게 회복된다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052" y="1209729"/>
            <a:ext cx="7985948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atinLnBrk="0"/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Q5. Q4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에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대한 대응방법은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152400" y="1623120"/>
            <a:ext cx="8534400" cy="4015680"/>
            <a:chOff x="1043608" y="908720"/>
            <a:chExt cx="8497130" cy="4320480"/>
          </a:xfrm>
        </p:grpSpPr>
        <p:graphicFrame>
          <p:nvGraphicFramePr>
            <p:cNvPr id="9" name="차트 8"/>
            <p:cNvGraphicFramePr/>
            <p:nvPr/>
          </p:nvGraphicFramePr>
          <p:xfrm>
            <a:off x="1907704" y="909200"/>
            <a:ext cx="6419160" cy="43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7922959" y="4858742"/>
              <a:ext cx="1617779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투자기간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(</a:t>
              </a: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년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)</a:t>
              </a:r>
              <a:endParaRPr kumimoji="1" lang="ko-KR" altLang="ko-K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1043608" y="908720"/>
              <a:ext cx="936104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가격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(</a:t>
              </a:r>
              <a:r>
                <a:rPr kumimoji="1" lang="ko-KR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원</a:t>
              </a:r>
              <a:r>
                <a:rPr kumimoji="1" lang="en-US" altLang="ko-KR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)</a:t>
              </a:r>
              <a:endParaRPr kumimoji="1" lang="ko-KR" altLang="ko-K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63-5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적립식 펀드투자로 목돈 마련을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2864" y="2482468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하락해 있더라도 수량을 늘릴 수 있는 찬스</a:t>
            </a:r>
            <a:endParaRPr lang="ko-KR" altLang="en-US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026269" y="5486400"/>
            <a:ext cx="46887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b="1" dirty="0" smtClean="0">
                <a:latin typeface="맑은 고딕"/>
                <a:ea typeface="맑은 고딕"/>
              </a:rPr>
              <a:t>■ </a:t>
            </a:r>
            <a:r>
              <a:rPr lang="ko-KR" altLang="en-US" b="1" dirty="0" smtClean="0">
                <a:latin typeface="맑은 고딕"/>
                <a:ea typeface="맑은 고딕"/>
              </a:rPr>
              <a:t>소액이라도 계속 투자하라</a:t>
            </a:r>
            <a:endParaRPr lang="en-US" altLang="ko-KR" b="1" dirty="0" smtClean="0">
              <a:latin typeface="맑은 고딕"/>
              <a:ea typeface="맑은 고딕"/>
            </a:endParaRPr>
          </a:p>
          <a:p>
            <a:pPr latinLnBrk="0">
              <a:lnSpc>
                <a:spcPct val="150000"/>
              </a:lnSpc>
            </a:pPr>
            <a:r>
              <a:rPr lang="ko-KR" altLang="ko-KR" b="1" dirty="0" smtClean="0">
                <a:latin typeface="맑은 고딕"/>
                <a:ea typeface="맑은 고딕"/>
              </a:rPr>
              <a:t>■</a:t>
            </a:r>
            <a:r>
              <a:rPr lang="en-US" altLang="ko-KR" b="1" dirty="0" smtClean="0">
                <a:latin typeface="맑은 고딕"/>
                <a:ea typeface="맑은 고딕"/>
              </a:rPr>
              <a:t> </a:t>
            </a:r>
            <a:r>
              <a:rPr lang="ko-KR" altLang="en-US" b="1" dirty="0" smtClean="0">
                <a:latin typeface="맑은 고딕"/>
                <a:ea typeface="맑은 고딕"/>
              </a:rPr>
              <a:t>단기간에 큰 돈 벌겠다는 생각은 금물</a:t>
            </a:r>
            <a:endParaRPr lang="en-US" altLang="ko-KR" b="1" dirty="0" smtClean="0">
              <a:latin typeface="맑은 고딕"/>
              <a:ea typeface="맑은 고딕"/>
            </a:endParaRPr>
          </a:p>
          <a:p>
            <a:pPr latinLnBrk="0">
              <a:lnSpc>
                <a:spcPct val="150000"/>
              </a:lnSpc>
            </a:pPr>
            <a:r>
              <a:rPr lang="ko-KR" altLang="en-US" b="1" dirty="0" smtClean="0">
                <a:latin typeface="맑은 고딕"/>
                <a:ea typeface="맑은 고딕"/>
              </a:rPr>
              <a:t>■ 가능한 한 빨리 시작하라</a:t>
            </a:r>
            <a:endParaRPr lang="ko-KR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052" y="1209729"/>
            <a:ext cx="7985948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atinLnBrk="0"/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Q6.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적립식과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SPOT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투자의 병행은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63-6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적립식 펀드투자로 목돈 마련을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1800" y="19050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펀드가격</a:t>
            </a:r>
            <a:endParaRPr lang="ko-KR" altLang="en-US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898" y="2358386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임금인상 </a:t>
            </a:r>
            <a:endParaRPr lang="en-US" altLang="ko-KR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보너스 </a:t>
            </a:r>
            <a:r>
              <a:rPr lang="ko-KR" altLang="en-US" b="1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수령시</a:t>
            </a:r>
            <a:endParaRPr lang="en-US" altLang="ko-KR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SPOT</a:t>
            </a:r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투자</a:t>
            </a:r>
            <a:endParaRPr lang="ko-KR" altLang="en-US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3200" y="412200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예금으로 모은 목돈</a:t>
            </a:r>
            <a:endParaRPr lang="en-US" altLang="ko-KR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주가하락 시</a:t>
            </a:r>
            <a:endParaRPr lang="en-US" altLang="ko-KR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SPOT</a:t>
            </a:r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투자</a:t>
            </a:r>
            <a:endParaRPr lang="ko-KR" altLang="en-US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6013" y="359520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매월</a:t>
            </a:r>
            <a:endParaRPr lang="en-US" altLang="ko-KR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적립</a:t>
            </a:r>
            <a:endParaRPr lang="ko-KR" altLang="en-US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자유형 46"/>
          <p:cNvSpPr/>
          <p:nvPr/>
        </p:nvSpPr>
        <p:spPr bwMode="auto">
          <a:xfrm>
            <a:off x="324997" y="1828800"/>
            <a:ext cx="7752203" cy="2891928"/>
          </a:xfrm>
          <a:custGeom>
            <a:avLst/>
            <a:gdLst>
              <a:gd name="connsiteX0" fmla="*/ 0 w 7447403"/>
              <a:gd name="connsiteY0" fmla="*/ 2587128 h 2587128"/>
              <a:gd name="connsiteX1" fmla="*/ 1134738 w 7447403"/>
              <a:gd name="connsiteY1" fmla="*/ 725277 h 2587128"/>
              <a:gd name="connsiteX2" fmla="*/ 3437263 w 7447403"/>
              <a:gd name="connsiteY2" fmla="*/ 2014250 h 2587128"/>
              <a:gd name="connsiteX3" fmla="*/ 5122844 w 7447403"/>
              <a:gd name="connsiteY3" fmla="*/ 119349 h 2587128"/>
              <a:gd name="connsiteX4" fmla="*/ 6555037 w 7447403"/>
              <a:gd name="connsiteY4" fmla="*/ 1298154 h 2587128"/>
              <a:gd name="connsiteX5" fmla="*/ 7447403 w 7447403"/>
              <a:gd name="connsiteY5" fmla="*/ 317653 h 258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7403" h="2587128">
                <a:moveTo>
                  <a:pt x="0" y="2587128"/>
                </a:moveTo>
                <a:cubicBezTo>
                  <a:pt x="280930" y="1703942"/>
                  <a:pt x="561861" y="820757"/>
                  <a:pt x="1134738" y="725277"/>
                </a:cubicBezTo>
                <a:cubicBezTo>
                  <a:pt x="1707615" y="629797"/>
                  <a:pt x="2772579" y="2115238"/>
                  <a:pt x="3437263" y="2014250"/>
                </a:cubicBezTo>
                <a:cubicBezTo>
                  <a:pt x="4101947" y="1913262"/>
                  <a:pt x="4603215" y="238698"/>
                  <a:pt x="5122844" y="119349"/>
                </a:cubicBezTo>
                <a:cubicBezTo>
                  <a:pt x="5642473" y="0"/>
                  <a:pt x="6167610" y="1265103"/>
                  <a:pt x="6555037" y="1298154"/>
                </a:cubicBezTo>
                <a:cubicBezTo>
                  <a:pt x="6942464" y="1331205"/>
                  <a:pt x="7194933" y="824429"/>
                  <a:pt x="7447403" y="317653"/>
                </a:cubicBezTo>
              </a:path>
            </a:pathLst>
          </a:custGeom>
          <a:noFill/>
          <a:ln w="5715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15712" y="3257490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①</a:t>
            </a:r>
            <a:endParaRPr lang="ko-KR" altLang="en-US" sz="24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21780" y="2384234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①</a:t>
            </a:r>
            <a:endParaRPr lang="ko-KR" altLang="en-US" sz="24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2380" y="3048000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①</a:t>
            </a:r>
            <a:endParaRPr lang="ko-KR" altLang="en-US" sz="24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07780" y="3766851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②</a:t>
            </a:r>
            <a:endParaRPr lang="ko-KR" altLang="en-US" sz="2400" b="1" dirty="0">
              <a:solidFill>
                <a:srgbClr val="FF0000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2780" y="1752600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③</a:t>
            </a:r>
            <a:endParaRPr lang="ko-KR" altLang="en-US" sz="2400" b="1" dirty="0">
              <a:solidFill>
                <a:srgbClr val="FF0000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5800" y="2971800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①</a:t>
            </a:r>
            <a:endParaRPr lang="ko-KR" altLang="en-US" sz="24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60580" y="3043535"/>
            <a:ext cx="50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2"/>
                </a:solidFill>
                <a:latin typeface="맑은 고딕"/>
                <a:ea typeface="맑은 고딕"/>
              </a:rPr>
              <a:t>①</a:t>
            </a:r>
            <a:endParaRPr lang="ko-KR" altLang="en-US" sz="2400" b="1" dirty="0">
              <a:solidFill>
                <a:schemeClr val="tx2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목돈이 되면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포트폴리오를 짜서 분산하라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72810" y="1447800"/>
            <a:ext cx="8001000" cy="513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포트폴리오란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서류를 끼우는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홀더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금융상품을 넣는 바구니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보유금융자산 일람표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포트폴리오는 어떻게 짜는가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형편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나이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재산상태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가족상황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자신의 투자성향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운용목표 및 운용기간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노후자금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자녀학자금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주택자금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결혼자금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65-1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펀드 포트폴리오투자 전략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" y="1365250"/>
            <a:ext cx="5029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펀드 포트폴리오의 사례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en-US" altLang="ko-KR" sz="2800" kern="0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28600" y="1952685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원금 </a:t>
            </a:r>
            <a:r>
              <a:rPr kumimoji="0" lang="ko-KR" altLang="en-US" sz="24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중시형</a:t>
            </a: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·CMA 50%, </a:t>
            </a:r>
            <a:r>
              <a:rPr kumimoji="0" lang="ko-KR" alt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40%, </a:t>
            </a:r>
            <a:r>
              <a:rPr kumimoji="0" lang="ko-KR" altLang="en-US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주식형 </a:t>
            </a:r>
            <a:r>
              <a:rPr kumimoji="0" lang="en-US" altLang="ko-KR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10%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이자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n-lt"/>
                <a:ea typeface="HY헤드라인M" pitchFamily="18" charset="-127"/>
              </a:rPr>
              <a:t>·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배당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중시형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HY헤드라인M" pitchFamily="18" charset="-127"/>
              </a:rPr>
              <a:t>·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CMA 25%, </a:t>
            </a:r>
            <a:r>
              <a:rPr kumimoji="0" lang="ko-KR" alt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50%, </a:t>
            </a:r>
            <a:r>
              <a:rPr kumimoji="0" lang="ko-KR" altLang="en-US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주식형 </a:t>
            </a:r>
            <a:r>
              <a:rPr kumimoji="0" lang="en-US" altLang="ko-KR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25%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이자</a:t>
            </a:r>
            <a:r>
              <a:rPr kumimoji="0" lang="en-US" altLang="ko-KR" sz="2400" dirty="0" smtClean="0">
                <a:solidFill>
                  <a:srgbClr val="1F3F6F"/>
                </a:solidFill>
                <a:ea typeface="HY헤드라인M" pitchFamily="18" charset="-127"/>
              </a:rPr>
              <a:t>·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배당 및 시세차익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절충형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 : 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HY헤드라인M" pitchFamily="18" charset="-127"/>
              </a:rPr>
              <a:t>·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CMA 10%, </a:t>
            </a:r>
            <a:r>
              <a:rPr kumimoji="0" lang="ko-KR" alt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50%, </a:t>
            </a:r>
            <a:r>
              <a:rPr kumimoji="0" lang="ko-KR" altLang="en-US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주식형 </a:t>
            </a:r>
            <a:r>
              <a:rPr kumimoji="0" lang="en-US" altLang="ko-KR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40%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시세차익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중시형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HY헤드라인M" pitchFamily="18" charset="-127"/>
              </a:rPr>
              <a:t>·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CMA 5%, </a:t>
            </a:r>
            <a:r>
              <a:rPr kumimoji="0" lang="ko-KR" alt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30%, </a:t>
            </a:r>
            <a:r>
              <a:rPr kumimoji="0" lang="ko-KR" altLang="en-US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주식형 </a:t>
            </a:r>
            <a:r>
              <a:rPr kumimoji="0" lang="en-US" altLang="ko-KR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65%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시세차익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추구형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HY헤드라인M" pitchFamily="18" charset="-127"/>
              </a:rPr>
              <a:t>·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CMA 5%, </a:t>
            </a:r>
            <a:r>
              <a:rPr kumimoji="0" lang="ko-KR" alt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r>
              <a:rPr kumimoji="0" lang="ko-KR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20%, </a:t>
            </a:r>
            <a:r>
              <a:rPr kumimoji="0" lang="ko-KR" altLang="en-US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주식형 </a:t>
            </a:r>
            <a:r>
              <a:rPr kumimoji="0" lang="en-US" altLang="ko-KR" sz="2400" dirty="0" smtClean="0">
                <a:solidFill>
                  <a:srgbClr val="FF6202"/>
                </a:solidFill>
                <a:latin typeface="HY헤드라인M" pitchFamily="18" charset="-127"/>
                <a:ea typeface="HY헤드라인M" pitchFamily="18" charset="-127"/>
              </a:rPr>
              <a:t>75%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65-2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펀드 포트폴리오투자 전략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8750" y="1219200"/>
            <a:ext cx="58674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포트폴리오의 재조정과 </a:t>
            </a:r>
            <a:r>
              <a:rPr kumimoji="0" lang="ko-KR" altLang="en-US" sz="2800" kern="0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재배분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8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304800" y="1756342"/>
            <a:ext cx="871045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재조정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당초의 자산배분 계획대로 포트폴리오 비율 유지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정기조정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정률조정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재배분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시장환경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자신의 형편 등이 변할 경우 자산배분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계획 자체를 변경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시황전망을 고려할 경우와 중립으로 할 경우</a:t>
            </a:r>
            <a:endParaRPr kumimoji="0" lang="ko-KR" altLang="en-US" sz="2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65-3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펀드 포트폴리오투자 전략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9260" y="1124610"/>
            <a:ext cx="58674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24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4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정기적인 재조정 사례</a:t>
            </a:r>
            <a:r>
              <a:rPr kumimoji="0" lang="en-US" altLang="ko-KR" sz="24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(6</a:t>
            </a:r>
            <a:r>
              <a:rPr kumimoji="0" lang="ko-KR" altLang="en-US" sz="24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개월</a:t>
            </a:r>
            <a:r>
              <a:rPr kumimoji="0" lang="en-US" altLang="ko-KR" sz="24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r>
              <a:rPr kumimoji="0" lang="en-US" altLang="ko-KR" sz="24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4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타원 5"/>
          <p:cNvSpPr/>
          <p:nvPr/>
        </p:nvSpPr>
        <p:spPr bwMode="auto">
          <a:xfrm>
            <a:off x="449310" y="2170578"/>
            <a:ext cx="1085200" cy="6095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50%</a:t>
            </a: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51940" y="3102654"/>
            <a:ext cx="1085200" cy="6095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65%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449310" y="5990910"/>
            <a:ext cx="1085200" cy="6095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50%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444060" y="5008965"/>
            <a:ext cx="1085200" cy="6095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40%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449310" y="4034849"/>
            <a:ext cx="1085200" cy="6095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50%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6390280" y="2175838"/>
            <a:ext cx="1085200" cy="6095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10%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6392910" y="3107914"/>
            <a:ext cx="1085200" cy="6095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7%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6390280" y="5996170"/>
            <a:ext cx="1085200" cy="6095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10%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6385030" y="5014225"/>
            <a:ext cx="1085200" cy="6095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12%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타원 15"/>
          <p:cNvSpPr/>
          <p:nvPr/>
        </p:nvSpPr>
        <p:spPr bwMode="auto">
          <a:xfrm>
            <a:off x="6390280" y="4040109"/>
            <a:ext cx="1085200" cy="6095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10%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3313370" y="2181088"/>
            <a:ext cx="1085200" cy="6095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40%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3316000" y="3113164"/>
            <a:ext cx="1085200" cy="6095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28%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3313370" y="6001420"/>
            <a:ext cx="1085200" cy="6095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40%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" name="타원 19"/>
          <p:cNvSpPr/>
          <p:nvPr/>
        </p:nvSpPr>
        <p:spPr bwMode="auto">
          <a:xfrm>
            <a:off x="3308120" y="5019475"/>
            <a:ext cx="1085200" cy="6095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48%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타원 20"/>
          <p:cNvSpPr/>
          <p:nvPr/>
        </p:nvSpPr>
        <p:spPr bwMode="auto">
          <a:xfrm>
            <a:off x="3313370" y="4045359"/>
            <a:ext cx="1085200" cy="6095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kumimoji="0" lang="en-US" altLang="ko-KR" sz="2000" b="1" dirty="0" smtClean="0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 dirty="0" smtClean="0">
                <a:latin typeface="Arial" charset="0"/>
              </a:rPr>
              <a:t>40%</a:t>
            </a:r>
            <a:endParaRPr kumimoji="0" lang="ko-KR" altLang="en-US" sz="2000" b="1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덧셈 기호 21"/>
          <p:cNvSpPr/>
          <p:nvPr/>
        </p:nvSpPr>
        <p:spPr bwMode="auto">
          <a:xfrm>
            <a:off x="2230820" y="2371577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" name="덧셈 기호 22"/>
          <p:cNvSpPr/>
          <p:nvPr/>
        </p:nvSpPr>
        <p:spPr bwMode="auto">
          <a:xfrm>
            <a:off x="5123790" y="2366327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" name="덧셈 기호 23"/>
          <p:cNvSpPr/>
          <p:nvPr/>
        </p:nvSpPr>
        <p:spPr bwMode="auto">
          <a:xfrm>
            <a:off x="2228190" y="3311513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" name="덧셈 기호 24"/>
          <p:cNvSpPr/>
          <p:nvPr/>
        </p:nvSpPr>
        <p:spPr bwMode="auto">
          <a:xfrm>
            <a:off x="5121160" y="3306263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" name="덧셈 기호 25"/>
          <p:cNvSpPr/>
          <p:nvPr/>
        </p:nvSpPr>
        <p:spPr bwMode="auto">
          <a:xfrm>
            <a:off x="2228190" y="4251588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" name="덧셈 기호 26"/>
          <p:cNvSpPr/>
          <p:nvPr/>
        </p:nvSpPr>
        <p:spPr bwMode="auto">
          <a:xfrm>
            <a:off x="5121160" y="4246338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" name="덧셈 기호 27"/>
          <p:cNvSpPr/>
          <p:nvPr/>
        </p:nvSpPr>
        <p:spPr bwMode="auto">
          <a:xfrm>
            <a:off x="2228190" y="5223054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" name="덧셈 기호 28"/>
          <p:cNvSpPr/>
          <p:nvPr/>
        </p:nvSpPr>
        <p:spPr bwMode="auto">
          <a:xfrm>
            <a:off x="5121160" y="5217804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" name="덧셈 기호 29"/>
          <p:cNvSpPr/>
          <p:nvPr/>
        </p:nvSpPr>
        <p:spPr bwMode="auto">
          <a:xfrm>
            <a:off x="2222940" y="6207609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" name="덧셈 기호 30"/>
          <p:cNvSpPr/>
          <p:nvPr/>
        </p:nvSpPr>
        <p:spPr bwMode="auto">
          <a:xfrm>
            <a:off x="5115910" y="6202359"/>
            <a:ext cx="302170" cy="2943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2" name="TextBox 10"/>
          <p:cNvSpPr txBox="1">
            <a:spLocks noChangeArrowheads="1"/>
          </p:cNvSpPr>
          <p:nvPr/>
        </p:nvSpPr>
        <p:spPr bwMode="auto">
          <a:xfrm>
            <a:off x="551770" y="1576619"/>
            <a:ext cx="1066800" cy="59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주식형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3" name="TextBox 10"/>
          <p:cNvSpPr txBox="1">
            <a:spLocks noChangeArrowheads="1"/>
          </p:cNvSpPr>
          <p:nvPr/>
        </p:nvSpPr>
        <p:spPr bwMode="auto">
          <a:xfrm>
            <a:off x="6180080" y="1521444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·CMA</a:t>
            </a: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3355420" y="1579249"/>
            <a:ext cx="1066800" cy="59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5" name="아래쪽 화살표 34"/>
          <p:cNvSpPr/>
          <p:nvPr/>
        </p:nvSpPr>
        <p:spPr bwMode="auto">
          <a:xfrm>
            <a:off x="3728540" y="2827884"/>
            <a:ext cx="228600" cy="294409"/>
          </a:xfrm>
          <a:prstGeom prst="downArrow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6" name="아래쪽 화살표 35"/>
          <p:cNvSpPr/>
          <p:nvPr/>
        </p:nvSpPr>
        <p:spPr bwMode="auto">
          <a:xfrm>
            <a:off x="3733800" y="3749331"/>
            <a:ext cx="228600" cy="294409"/>
          </a:xfrm>
          <a:prstGeom prst="downArrow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7" name="아래쪽 화살표 36"/>
          <p:cNvSpPr/>
          <p:nvPr/>
        </p:nvSpPr>
        <p:spPr bwMode="auto">
          <a:xfrm>
            <a:off x="3741680" y="4700392"/>
            <a:ext cx="228600" cy="294409"/>
          </a:xfrm>
          <a:prstGeom prst="downArrow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8" name="아래쪽 화살표 37"/>
          <p:cNvSpPr/>
          <p:nvPr/>
        </p:nvSpPr>
        <p:spPr bwMode="auto">
          <a:xfrm>
            <a:off x="3741680" y="5687955"/>
            <a:ext cx="228600" cy="294409"/>
          </a:xfrm>
          <a:prstGeom prst="downArrow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9" name="모서리가 둥근 직사각형 38"/>
          <p:cNvSpPr/>
          <p:nvPr/>
        </p:nvSpPr>
        <p:spPr bwMode="auto">
          <a:xfrm>
            <a:off x="291660" y="2109950"/>
            <a:ext cx="7391400" cy="7620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296920" y="3986050"/>
            <a:ext cx="7391400" cy="7620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91670" y="5927830"/>
            <a:ext cx="7391400" cy="7620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65-4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펀드 포트폴리오투자 전략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1295400"/>
            <a:ext cx="6172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포트폴리오의 배분비율 변경사례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8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39" name="TextBox 10"/>
          <p:cNvSpPr txBox="1">
            <a:spLocks noChangeArrowheads="1"/>
          </p:cNvSpPr>
          <p:nvPr/>
        </p:nvSpPr>
        <p:spPr bwMode="auto">
          <a:xfrm>
            <a:off x="405244" y="1729146"/>
            <a:ext cx="38619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&lt; </a:t>
            </a:r>
            <a:r>
              <a:rPr kumimoji="0" lang="ko-KR" altLang="en-US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현재 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대인 김미래씨 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86260" y="2921511"/>
            <a:ext cx="327134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50%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4267200" y="2926771"/>
            <a:ext cx="26880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ko-KR" sz="2800" b="1" dirty="0" smtClean="0">
                <a:latin typeface="Arial" charset="0"/>
              </a:rPr>
              <a:t>40%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7656720" y="2921511"/>
            <a:ext cx="1030080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10%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" name="덧셈 기호 42"/>
          <p:cNvSpPr/>
          <p:nvPr/>
        </p:nvSpPr>
        <p:spPr bwMode="auto">
          <a:xfrm>
            <a:off x="3704900" y="3121201"/>
            <a:ext cx="457200" cy="4572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4" name="덧셈 기호 43"/>
          <p:cNvSpPr/>
          <p:nvPr/>
        </p:nvSpPr>
        <p:spPr bwMode="auto">
          <a:xfrm>
            <a:off x="7060300" y="3115951"/>
            <a:ext cx="457200" cy="4572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3568818" y="5481140"/>
            <a:ext cx="341265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50%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417789" y="5486400"/>
            <a:ext cx="257669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40%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7" name="덧셈 기호 46"/>
          <p:cNvSpPr/>
          <p:nvPr/>
        </p:nvSpPr>
        <p:spPr bwMode="auto">
          <a:xfrm>
            <a:off x="3074280" y="5680830"/>
            <a:ext cx="457200" cy="4572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8" name="덧셈 기호 47"/>
          <p:cNvSpPr/>
          <p:nvPr/>
        </p:nvSpPr>
        <p:spPr bwMode="auto">
          <a:xfrm>
            <a:off x="7065560" y="5675580"/>
            <a:ext cx="457200" cy="457200"/>
          </a:xfrm>
          <a:prstGeom prst="mathPlu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9" name="모서리가 둥근 직사각형 48"/>
          <p:cNvSpPr/>
          <p:nvPr/>
        </p:nvSpPr>
        <p:spPr bwMode="auto">
          <a:xfrm>
            <a:off x="7661980" y="5433810"/>
            <a:ext cx="1030080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10%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" name="TextBox 10"/>
          <p:cNvSpPr txBox="1">
            <a:spLocks noChangeArrowheads="1"/>
          </p:cNvSpPr>
          <p:nvPr/>
        </p:nvSpPr>
        <p:spPr bwMode="auto">
          <a:xfrm>
            <a:off x="1406244" y="2376530"/>
            <a:ext cx="1066800" cy="59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주식형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TextBox 10"/>
          <p:cNvSpPr txBox="1">
            <a:spLocks noChangeArrowheads="1"/>
          </p:cNvSpPr>
          <p:nvPr/>
        </p:nvSpPr>
        <p:spPr bwMode="auto">
          <a:xfrm>
            <a:off x="7190516" y="4813152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·CMA</a:t>
            </a:r>
          </a:p>
        </p:txBody>
      </p:sp>
      <p:sp>
        <p:nvSpPr>
          <p:cNvPr id="52" name="TextBox 10"/>
          <p:cNvSpPr txBox="1">
            <a:spLocks noChangeArrowheads="1"/>
          </p:cNvSpPr>
          <p:nvPr/>
        </p:nvSpPr>
        <p:spPr bwMode="auto">
          <a:xfrm>
            <a:off x="4970323" y="2415821"/>
            <a:ext cx="1066800" cy="59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3" name="TextBox 10"/>
          <p:cNvSpPr txBox="1">
            <a:spLocks noChangeArrowheads="1"/>
          </p:cNvSpPr>
          <p:nvPr/>
        </p:nvSpPr>
        <p:spPr bwMode="auto">
          <a:xfrm>
            <a:off x="1063337" y="4961601"/>
            <a:ext cx="1066800" cy="59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주식형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4" name="TextBox 10"/>
          <p:cNvSpPr txBox="1">
            <a:spLocks noChangeArrowheads="1"/>
          </p:cNvSpPr>
          <p:nvPr/>
        </p:nvSpPr>
        <p:spPr bwMode="auto">
          <a:xfrm>
            <a:off x="7214755" y="2259958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·CMA</a:t>
            </a:r>
          </a:p>
        </p:txBody>
      </p:sp>
      <p:sp>
        <p:nvSpPr>
          <p:cNvPr id="55" name="TextBox 10"/>
          <p:cNvSpPr txBox="1">
            <a:spLocks noChangeArrowheads="1"/>
          </p:cNvSpPr>
          <p:nvPr/>
        </p:nvSpPr>
        <p:spPr bwMode="auto">
          <a:xfrm>
            <a:off x="4644737" y="4965064"/>
            <a:ext cx="1066800" cy="59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20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채권형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6" name="TextBox 10"/>
          <p:cNvSpPr txBox="1">
            <a:spLocks noChangeArrowheads="1"/>
          </p:cNvSpPr>
          <p:nvPr/>
        </p:nvSpPr>
        <p:spPr bwMode="auto">
          <a:xfrm>
            <a:off x="412170" y="4364457"/>
            <a:ext cx="4236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&lt; 10</a:t>
            </a:r>
            <a:r>
              <a:rPr kumimoji="0" lang="ko-KR" altLang="en-US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년이 지나 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kumimoji="0" lang="ko-KR" altLang="en-US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대가 되면 </a:t>
            </a:r>
            <a:r>
              <a:rPr kumimoji="0" lang="en-US" altLang="ko-KR" sz="24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53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우량펀드를 골라라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1575860"/>
            <a:ext cx="393612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&lt;</a:t>
            </a:r>
            <a:r>
              <a:rPr kumimoji="0" lang="ko-KR" altLang="en-US" sz="2800" kern="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우량펀드를 골라라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2800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1077320" y="2238613"/>
            <a:ext cx="6858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운용회사의 평판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과거의 운용성적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수수료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운용수수료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판매수수료</a:t>
            </a:r>
            <a:endParaRPr kumimoji="0" lang="ko-KR" altLang="en-US" sz="2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7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0"/>
          <p:cNvSpPr txBox="1">
            <a:spLocks noChangeArrowheads="1"/>
          </p:cNvSpPr>
          <p:nvPr/>
        </p:nvSpPr>
        <p:spPr bwMode="auto">
          <a:xfrm>
            <a:off x="803275" y="1676400"/>
            <a:ext cx="74263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저축상품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VS</a:t>
            </a:r>
            <a:r>
              <a:rPr kumimoji="0"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투자상품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운용회사의 </a:t>
            </a:r>
            <a:r>
              <a:rPr kumimoji="0" lang="ko-KR" altLang="en-US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장기운용능력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단서조항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적합성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세금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수수료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338" y="228600"/>
            <a:ext cx="9034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67.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금융상품 꼼꼼히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살펴보고 가입하라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싱글의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시대에 대비하라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96" y="1676400"/>
            <a:ext cx="892212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이혼 커플 수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1970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년대 연 평균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15000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년대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34,000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4">
              <a:lnSpc>
                <a:spcPct val="150000"/>
              </a:lnSpc>
            </a:pP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→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107,300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결혼후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년이상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된 커플의 이혼비율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5%(1990)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30%(2015)</a:t>
            </a: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노인 인구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전체 노인의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16%)</a:t>
            </a:r>
          </a:p>
          <a:p>
            <a:pPr lvl="6">
              <a:lnSpc>
                <a:spcPct val="150000"/>
              </a:lnSpc>
            </a:pP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한국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144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同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20%)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→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343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endParaRPr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6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同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23%, 2035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고령자 통계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기반 추정치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68.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요약 및 결론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152400" y="1571290"/>
            <a:ext cx="90678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■100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 인생은 꿈이 아니다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en-US" altLang="ko-KR" sz="26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가장 확실한 노후대비는 평생현역이다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en-US" altLang="ko-KR" sz="26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언제 아플지 치료비가 얼마나 될지 모르는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건강리스크는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보험으로 대응하고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세상을 떠날 때까지의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최저 생활비는 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연금으로 대응하며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그보다 더 풍요로운 인생을 살고  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싶으면 재테크를 하라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부동산과 금융자산의 적정비율을 유지하라</a:t>
            </a: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당신의 노후는 당신의 부모와 다르다</a:t>
            </a:r>
            <a:r>
              <a:rPr kumimoji="0" lang="en-US" altLang="ko-KR" sz="2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600" b="1" u="sng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6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eaLnBrk="0" latinLnBrk="0" hangingPunct="0">
              <a:lnSpc>
                <a:spcPct val="150000"/>
              </a:lnSpc>
            </a:pPr>
            <a:endParaRPr kumimoji="0" lang="ko-KR" altLang="en-US" sz="2600" b="1" u="sng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 bwMode="auto">
          <a:xfrm>
            <a:off x="0" y="4114800"/>
            <a:ext cx="9144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698" name="Rectangle 72"/>
          <p:cNvSpPr>
            <a:spLocks noChangeArrowheads="1"/>
          </p:cNvSpPr>
          <p:nvPr/>
        </p:nvSpPr>
        <p:spPr bwMode="auto">
          <a:xfrm>
            <a:off x="228600" y="1524000"/>
            <a:ext cx="83613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rgbClr val="FF6202"/>
              </a:buClr>
              <a:buSzPct val="120000"/>
              <a:buFont typeface="Wingdings" pitchFamily="2" charset="2"/>
              <a:buNone/>
            </a:pPr>
            <a:r>
              <a:rPr lang="ko-KR" altLang="en-US" sz="5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경청해주셔서 </a:t>
            </a:r>
            <a:endParaRPr lang="en-US" altLang="ko-KR" sz="50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6202"/>
              </a:buClr>
              <a:buSzPct val="120000"/>
              <a:buFont typeface="Wingdings" pitchFamily="2" charset="2"/>
              <a:buNone/>
            </a:pPr>
            <a:r>
              <a:rPr lang="ko-KR" altLang="en-US" sz="5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5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6202"/>
              </a:buClr>
              <a:buSzPct val="120000"/>
              <a:buFont typeface="Wingdings" pitchFamily="2" charset="2"/>
              <a:buNone/>
            </a:pPr>
            <a:endParaRPr lang="en-GB" sz="50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239905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0">
              <a:lnSpc>
                <a:spcPct val="150000"/>
              </a:lnSpc>
            </a:pPr>
            <a:r>
              <a:rPr lang="ko-KR" altLang="en-US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본 강의와 관련된 다른 강의 또는 자료에 </a:t>
            </a:r>
            <a:r>
              <a:rPr lang="ko-KR" altLang="en-US" sz="2600" dirty="0" err="1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관심있으신</a:t>
            </a:r>
            <a:r>
              <a:rPr lang="ko-KR" altLang="en-US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 분은</a:t>
            </a:r>
            <a:endParaRPr lang="en-US" altLang="ko-KR" sz="2600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 latinLnBrk="0">
              <a:lnSpc>
                <a:spcPct val="150000"/>
              </a:lnSpc>
            </a:pPr>
            <a:r>
              <a:rPr lang="ko-KR" altLang="en-US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에 들어가셔서 </a:t>
            </a:r>
            <a:endParaRPr lang="en-US" altLang="ko-KR" sz="2600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 latinLnBrk="0">
              <a:lnSpc>
                <a:spcPct val="150000"/>
              </a:lnSpc>
            </a:pPr>
            <a:r>
              <a:rPr lang="en-US" altLang="ko-KR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2600" dirty="0" err="1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트러스톤자산운용</a:t>
            </a:r>
            <a:r>
              <a:rPr lang="ko-KR" altLang="en-US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 연금포럼</a:t>
            </a:r>
            <a:r>
              <a:rPr lang="en-US" altLang="ko-KR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lang="ko-KR" altLang="en-US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을 검색해 보시기 바랍니다</a:t>
            </a:r>
            <a:r>
              <a:rPr lang="en-US" altLang="ko-KR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r" latinLnBrk="0">
              <a:lnSpc>
                <a:spcPct val="150000"/>
              </a:lnSpc>
            </a:pPr>
            <a:r>
              <a:rPr lang="en-US" altLang="ko-KR" sz="26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forum.trustonasset.com</a:t>
            </a:r>
          </a:p>
        </p:txBody>
      </p:sp>
      <p:sp>
        <p:nvSpPr>
          <p:cNvPr id="2050" name="AutoShape 2" descr="https://cdn.mirror.wiki/http:/i.imgur.com/JK3BAdV.png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2" name="그룹 8"/>
          <p:cNvGrpSpPr/>
          <p:nvPr/>
        </p:nvGrpSpPr>
        <p:grpSpPr>
          <a:xfrm>
            <a:off x="2286000" y="4910400"/>
            <a:ext cx="4659000" cy="576000"/>
            <a:chOff x="2286000" y="4876800"/>
            <a:chExt cx="4659000" cy="576000"/>
          </a:xfrm>
        </p:grpSpPr>
        <p:pic>
          <p:nvPicPr>
            <p:cNvPr id="6" name="Picture 9" descr="C:\Users\arsong\Desktop\nav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5020800"/>
              <a:ext cx="1551361" cy="288000"/>
            </a:xfrm>
            <a:prstGeom prst="rect">
              <a:avLst/>
            </a:prstGeom>
            <a:noFill/>
          </p:spPr>
        </p:pic>
        <p:pic>
          <p:nvPicPr>
            <p:cNvPr id="7" name="Picture 10" descr="C:\Users\arsong\Desktop\dau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65327" y="4948800"/>
              <a:ext cx="1069307" cy="432000"/>
            </a:xfrm>
            <a:prstGeom prst="rect">
              <a:avLst/>
            </a:prstGeom>
            <a:noFill/>
          </p:spPr>
        </p:pic>
        <p:pic>
          <p:nvPicPr>
            <p:cNvPr id="8" name="Picture 11" descr="C:\Users\arsong\Desktop\googl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4876800"/>
              <a:ext cx="1382400" cy="576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43B72"/>
      </a:dk2>
      <a:lt2>
        <a:srgbClr val="808080"/>
      </a:lt2>
      <a:accent1>
        <a:srgbClr val="FF6600"/>
      </a:accent1>
      <a:accent2>
        <a:srgbClr val="043B72"/>
      </a:accent2>
      <a:accent3>
        <a:srgbClr val="FFFFFF"/>
      </a:accent3>
      <a:accent4>
        <a:srgbClr val="000000"/>
      </a:accent4>
      <a:accent5>
        <a:srgbClr val="FFB8AA"/>
      </a:accent5>
      <a:accent6>
        <a:srgbClr val="033567"/>
      </a:accent6>
      <a:hlink>
        <a:srgbClr val="2AC3D8"/>
      </a:hlink>
      <a:folHlink>
        <a:srgbClr val="E0DBC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noFill/>
        <a:ln w="57150" cap="flat" cmpd="sng" algn="ctr">
          <a:solidFill>
            <a:srgbClr val="6D6E7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4000" dirty="0" smtClean="0">
            <a:latin typeface="나눔고딕 Bold" pitchFamily="50" charset="-127"/>
            <a:ea typeface="나눔고딕 Bold" pitchFamily="50" charset="-127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43B72"/>
        </a:dk2>
        <a:lt2>
          <a:srgbClr val="808080"/>
        </a:lt2>
        <a:accent1>
          <a:srgbClr val="FF6600"/>
        </a:accent1>
        <a:accent2>
          <a:srgbClr val="043B72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33567"/>
        </a:accent6>
        <a:hlink>
          <a:srgbClr val="2AC3D8"/>
        </a:hlink>
        <a:folHlink>
          <a:srgbClr val="E0DB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6630</TotalTime>
  <Words>4938</Words>
  <Application>Microsoft Office PowerPoint</Application>
  <PresentationFormat>화면 슬라이드 쇼(4:3)</PresentationFormat>
  <Paragraphs>1056</Paragraphs>
  <Slides>91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91</vt:i4>
      </vt:variant>
    </vt:vector>
  </HeadingPairs>
  <TitlesOfParts>
    <vt:vector size="92" baseType="lpstr">
      <vt:lpstr>Blank Presentation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8. 정년 후의 80,000시간</vt:lpstr>
      <vt:lpstr>9. 전국 베이비부머세대                        가구당 보유자산 현황</vt:lpstr>
      <vt:lpstr>PowerPoint 프레젠테이션</vt:lpstr>
      <vt:lpstr>PowerPoint 프레젠테이션</vt:lpstr>
      <vt:lpstr>12. 우리나라 65세 이상 고령자의                               연금수령 현황은?  </vt:lpstr>
      <vt:lpstr>PowerPoint 프레젠테이션</vt:lpstr>
      <vt:lpstr>PowerPoint 프레젠테이션</vt:lpstr>
      <vt:lpstr>15. 가장 확실한 노후대비는 평생현역</vt:lpstr>
      <vt:lpstr>16. 일본에서 인기있는 은퇴남편                                         1순위는?</vt:lpstr>
      <vt:lpstr>17. 필요한 존재가 되지 못한 걱정이                                두려움 만든다                        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28. 자녀교육비, 결혼비용에 대한 인식차이</vt:lpstr>
      <vt:lpstr>29. 결혼비용 지원에 대한 책임감은?</vt:lpstr>
      <vt:lpstr>30. 자녀1인당 결혼비용</vt:lpstr>
      <vt:lpstr>PowerPoint 프레젠테이션</vt:lpstr>
      <vt:lpstr>32. 자녀교육비∙결혼비용이                    노후생활에 미치는 영향</vt:lpstr>
      <vt:lpstr>PowerPoint 프레젠테이션</vt:lpstr>
      <vt:lpstr>34. 결혼비용에 대한 신혼부부의 생각은?</vt:lpstr>
      <vt:lpstr>PowerPoint 프레젠테이션</vt:lpstr>
      <vt:lpstr>PowerPoint 프레젠테이션</vt:lpstr>
      <vt:lpstr>37. 생각을 바꾸는 부모들이 늘고 있다</vt:lpstr>
      <vt:lpstr>38-1. 직선 위의 삶인가, 원형 위의 삶인가?</vt:lpstr>
      <vt:lpstr>38-2. 직선 위의 삶인가, 원형 위의 삶인가?</vt:lpstr>
      <vt:lpstr>38-3. 직선 위의 삶인가, 원형 위의 삶인가?</vt:lpstr>
      <vt:lpstr>39. 소신있는 직업선택을… </vt:lpstr>
      <vt:lpstr>PowerPoint 프레젠테이션</vt:lpstr>
      <vt:lpstr>41. 자녀교육에 대한 부모의 도리                          </vt:lpstr>
      <vt:lpstr>42. 어떤 사람이 성공하는가?                          </vt:lpstr>
      <vt:lpstr>43. 누가 중산층인가?</vt:lpstr>
      <vt:lpstr>44. 금융투자교육을…                          </vt:lpstr>
      <vt:lpstr>PowerPoint 프레젠테이션</vt:lpstr>
      <vt:lpstr>46. 자녀 리스크는 연금으로 대응하라</vt:lpstr>
      <vt:lpstr>47. 나의 퇴직연금은?</vt:lpstr>
      <vt:lpstr>48. 연금을 진정한 노후자금으로 만들려면?</vt:lpstr>
      <vt:lpstr>PowerPoint 프레젠테이션</vt:lpstr>
      <vt:lpstr>50. 한·미 ·일 가계의                      부동산과 금융자산 비율</vt:lpstr>
      <vt:lpstr>PowerPoint 프레젠테이션</vt:lpstr>
      <vt:lpstr>52. 노후에 대형·고층아파트                             문제는 없는가?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step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caren lee</dc:creator>
  <cp:lastModifiedBy>지철원</cp:lastModifiedBy>
  <cp:revision>753</cp:revision>
  <cp:lastPrinted>2016-10-23T13:20:25Z</cp:lastPrinted>
  <dcterms:created xsi:type="dcterms:W3CDTF">2007-05-17T06:24:05Z</dcterms:created>
  <dcterms:modified xsi:type="dcterms:W3CDTF">2018-03-19T08:48:04Z</dcterms:modified>
</cp:coreProperties>
</file>