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818" r:id="rId2"/>
    <p:sldId id="901" r:id="rId3"/>
    <p:sldId id="870" r:id="rId4"/>
    <p:sldId id="654" r:id="rId5"/>
    <p:sldId id="747" r:id="rId6"/>
    <p:sldId id="748" r:id="rId7"/>
    <p:sldId id="750" r:id="rId8"/>
    <p:sldId id="751" r:id="rId9"/>
    <p:sldId id="819" r:id="rId10"/>
    <p:sldId id="753" r:id="rId11"/>
    <p:sldId id="754" r:id="rId12"/>
    <p:sldId id="755" r:id="rId13"/>
    <p:sldId id="895" r:id="rId14"/>
    <p:sldId id="757" r:id="rId15"/>
    <p:sldId id="925" r:id="rId16"/>
    <p:sldId id="902" r:id="rId17"/>
    <p:sldId id="903" r:id="rId18"/>
    <p:sldId id="904" r:id="rId19"/>
    <p:sldId id="905" r:id="rId20"/>
    <p:sldId id="906" r:id="rId21"/>
    <p:sldId id="907" r:id="rId22"/>
    <p:sldId id="908" r:id="rId23"/>
    <p:sldId id="909" r:id="rId24"/>
    <p:sldId id="910" r:id="rId25"/>
    <p:sldId id="900" r:id="rId26"/>
    <p:sldId id="760" r:id="rId27"/>
    <p:sldId id="893" r:id="rId28"/>
    <p:sldId id="894" r:id="rId29"/>
    <p:sldId id="763" r:id="rId30"/>
    <p:sldId id="764" r:id="rId31"/>
    <p:sldId id="765" r:id="rId32"/>
    <p:sldId id="885" r:id="rId33"/>
    <p:sldId id="767" r:id="rId34"/>
    <p:sldId id="846" r:id="rId35"/>
    <p:sldId id="911" r:id="rId36"/>
    <p:sldId id="912" r:id="rId37"/>
    <p:sldId id="913" r:id="rId38"/>
    <p:sldId id="914" r:id="rId39"/>
    <p:sldId id="915" r:id="rId40"/>
    <p:sldId id="916" r:id="rId41"/>
    <p:sldId id="917" r:id="rId42"/>
    <p:sldId id="918" r:id="rId43"/>
    <p:sldId id="919" r:id="rId44"/>
    <p:sldId id="920" r:id="rId45"/>
    <p:sldId id="921" r:id="rId46"/>
    <p:sldId id="922" r:id="rId47"/>
    <p:sldId id="923" r:id="rId48"/>
    <p:sldId id="898" r:id="rId49"/>
    <p:sldId id="799" r:id="rId50"/>
    <p:sldId id="800" r:id="rId51"/>
    <p:sldId id="890" r:id="rId52"/>
    <p:sldId id="802" r:id="rId53"/>
    <p:sldId id="889" r:id="rId54"/>
    <p:sldId id="924" r:id="rId55"/>
    <p:sldId id="820" r:id="rId56"/>
    <p:sldId id="814" r:id="rId57"/>
    <p:sldId id="805" r:id="rId58"/>
    <p:sldId id="806" r:id="rId59"/>
    <p:sldId id="899" r:id="rId60"/>
    <p:sldId id="855" r:id="rId61"/>
    <p:sldId id="856" r:id="rId62"/>
    <p:sldId id="857" r:id="rId63"/>
    <p:sldId id="807" r:id="rId64"/>
    <p:sldId id="884" r:id="rId65"/>
    <p:sldId id="886" r:id="rId66"/>
    <p:sldId id="888" r:id="rId67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1" hangingPunct="1">
      <a:defRPr kumimoji="1" sz="1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F6F"/>
    <a:srgbClr val="FF0066"/>
    <a:srgbClr val="043573"/>
    <a:srgbClr val="FF6202"/>
    <a:srgbClr val="6D6E71"/>
    <a:srgbClr val="FF66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9313" autoAdjust="0"/>
  </p:normalViewPr>
  <p:slideViewPr>
    <p:cSldViewPr>
      <p:cViewPr>
        <p:scale>
          <a:sx n="107" d="100"/>
          <a:sy n="107" d="100"/>
        </p:scale>
        <p:origin x="-941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6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44053;&#49440;&#50689;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44053;&#49440;&#50689;\Desktop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1111111111111111111111111111111111111111111111111111111111111111111111111111111111111111111111111111111111111111111111111111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21122222222222222222222222222222222222222222222222222222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33333333333333333333333333333333333333333333333333333333333333333113333333333333333333333333333333333333333333333333333331133333333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&#53685;&#44228;\&#52488;&#54844;&#52636;&#49328;&#50672;&#4716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53685;&#54633;%20&#47928;&#49436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song\Desktop\AUTUMN\&#9733;&#44053;&#52285;&#55148;%20&#45824;&#54364;&#45784;\0311-&#45824;&#54364;&#45784;PPT\&#51068;&#48376;&#49345;&#50629;&#50857;&#51648;&#51648;&#44032;&#51648;&#4968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445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Sheet1!$A$1:$A$5</c:f>
              <c:strCache>
                <c:ptCount val="5"/>
                <c:pt idx="0">
                  <c:v>40歳未満</c:v>
                </c:pt>
                <c:pt idx="1">
                  <c:v>40~49歳</c:v>
                </c:pt>
                <c:pt idx="2">
                  <c:v>50~59歳</c:v>
                </c:pt>
                <c:pt idx="3">
                  <c:v>60~69歳</c:v>
                </c:pt>
                <c:pt idx="4">
                  <c:v>70歳以上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179</c:v>
                </c:pt>
                <c:pt idx="1">
                  <c:v>100</c:v>
                </c:pt>
                <c:pt idx="2">
                  <c:v>36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8571904"/>
        <c:axId val="238574592"/>
      </c:lineChart>
      <c:catAx>
        <c:axId val="238571904"/>
        <c:scaling>
          <c:orientation val="minMax"/>
        </c:scaling>
        <c:delete val="0"/>
        <c:axPos val="b"/>
        <c:majorTickMark val="out"/>
        <c:minorTickMark val="none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238574592"/>
        <c:crosses val="autoZero"/>
        <c:auto val="1"/>
        <c:lblAlgn val="ctr"/>
        <c:lblOffset val="100"/>
        <c:noMultiLvlLbl val="0"/>
      </c:catAx>
      <c:valAx>
        <c:axId val="238574592"/>
        <c:scaling>
          <c:orientation val="minMax"/>
          <c:max val="18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ko-KR"/>
          </a:p>
        </c:txPr>
        <c:crossAx val="238571904"/>
        <c:crosses val="autoZero"/>
        <c:crossBetween val="between"/>
        <c:majorUnit val="4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44450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txPr>
              <a:bodyPr/>
              <a:lstStyle/>
              <a:p>
                <a:pPr>
                  <a:defRPr sz="1800" b="1"/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Sheet1!$A$8:$A$12</c:f>
              <c:strCache>
                <c:ptCount val="5"/>
                <c:pt idx="0">
                  <c:v>30歳未満</c:v>
                </c:pt>
                <c:pt idx="1">
                  <c:v>30~39歳</c:v>
                </c:pt>
                <c:pt idx="2">
                  <c:v>40~49歳</c:v>
                </c:pt>
                <c:pt idx="3">
                  <c:v>50~59歳</c:v>
                </c:pt>
                <c:pt idx="4">
                  <c:v>60歳以上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112</c:v>
                </c:pt>
                <c:pt idx="1">
                  <c:v>131</c:v>
                </c:pt>
                <c:pt idx="2">
                  <c:v>106</c:v>
                </c:pt>
                <c:pt idx="3">
                  <c:v>86</c:v>
                </c:pt>
                <c:pt idx="4">
                  <c:v>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485312"/>
        <c:axId val="221491200"/>
      </c:lineChart>
      <c:catAx>
        <c:axId val="221485312"/>
        <c:scaling>
          <c:orientation val="minMax"/>
        </c:scaling>
        <c:delete val="0"/>
        <c:axPos val="b"/>
        <c:majorTickMark val="out"/>
        <c:minorTickMark val="none"/>
        <c:tickLblPos val="none"/>
        <c:txPr>
          <a:bodyPr/>
          <a:lstStyle/>
          <a:p>
            <a:pPr>
              <a:defRPr b="1"/>
            </a:pPr>
            <a:endParaRPr lang="ko-KR"/>
          </a:p>
        </c:txPr>
        <c:crossAx val="221491200"/>
        <c:crosses val="autoZero"/>
        <c:auto val="1"/>
        <c:lblAlgn val="ctr"/>
        <c:lblOffset val="100"/>
        <c:noMultiLvlLbl val="0"/>
      </c:catAx>
      <c:valAx>
        <c:axId val="221491200"/>
        <c:scaling>
          <c:orientation val="minMax"/>
          <c:max val="18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ko-KR"/>
          </a:p>
        </c:txPr>
        <c:crossAx val="221485312"/>
        <c:crosses val="autoZero"/>
        <c:crossBetween val="between"/>
        <c:majorUnit val="4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69039807526651E-2"/>
          <c:y val="0.10983401380383009"/>
          <c:w val="0.89119496855345903"/>
          <c:h val="0.57804559152330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남자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HY헤드라인M" pitchFamily="18" charset="-127"/>
                    <a:ea typeface="HY헤드라인M" pitchFamily="18" charset="-127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2000년</c:v>
                </c:pt>
                <c:pt idx="1">
                  <c:v>2010년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8.9500000000000028</c:v>
                </c:pt>
                <c:pt idx="1">
                  <c:v>9.67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여자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600">
                      <a:latin typeface="HY헤드라인M" pitchFamily="18" charset="-127"/>
                      <a:ea typeface="HY헤드라인M" pitchFamily="18" charset="-127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>
                      <a:latin typeface="HY헤드라인M" pitchFamily="18" charset="-127"/>
                      <a:ea typeface="HY헤드라인M" pitchFamily="18" charset="-127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2000년</c:v>
                </c:pt>
                <c:pt idx="1">
                  <c:v>2010년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16.100000000000001</c:v>
                </c:pt>
                <c:pt idx="1">
                  <c:v>15.31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995776"/>
        <c:axId val="305998464"/>
      </c:barChart>
      <c:catAx>
        <c:axId val="305995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305998464"/>
        <c:crosses val="autoZero"/>
        <c:auto val="1"/>
        <c:lblAlgn val="ctr"/>
        <c:lblOffset val="100"/>
        <c:noMultiLvlLbl val="0"/>
      </c:catAx>
      <c:valAx>
        <c:axId val="305998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05995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892557961504813"/>
          <c:y val="0.81216049382716049"/>
          <c:w val="0.30062893081762315"/>
          <c:h val="0.16888888888888889"/>
        </c:manualLayout>
      </c:layout>
      <c:overlay val="0"/>
      <c:txPr>
        <a:bodyPr/>
        <a:lstStyle/>
        <a:p>
          <a:pPr>
            <a:defRPr sz="1400">
              <a:latin typeface="HY헤드라인M" pitchFamily="18" charset="-127"/>
              <a:ea typeface="HY헤드라인M" pitchFamily="18" charset="-127"/>
            </a:defRPr>
          </a:pPr>
          <a:endParaRPr lang="ko-KR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625000000000087E-2"/>
          <c:y val="9.0251288033440263E-2"/>
          <c:w val="0.96875000000001432"/>
          <c:h val="0.58990451624581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아내 사망한 남편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0625E-2"/>
                  <c:y val="-9.0466122290271747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1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9073</a:t>
                    </a:r>
                    <a:endParaRPr lang="en-US" altLang="en-US" sz="160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479166666666657E-2"/>
                  <c:y val="-3.0864197530865141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1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9601</a:t>
                    </a:r>
                    <a:endParaRPr lang="en-US" altLang="en-US" sz="160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6666666666669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defRPr>
                    </a:pPr>
                    <a:r>
                      <a:rPr lang="en-US" altLang="en-US" sz="16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2</a:t>
                    </a:r>
                    <a:r>
                      <a:rPr lang="ko-KR" altLang="en-US" sz="16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345</a:t>
                    </a:r>
                    <a:endParaRPr lang="en-US" altLang="en-US" sz="1600" dirty="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479166666666657E-2"/>
                  <c:y val="-5.6583708480089562E-17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2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만</a:t>
                    </a:r>
                    <a:r>
                      <a:rPr lang="en-US" altLang="ko-KR" sz="160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9563</a:t>
                    </a:r>
                    <a:endParaRPr lang="en-US" altLang="en-US" sz="1600" dirty="0">
                      <a:latin typeface="HY헤드라인M" panose="02030600000101010101" pitchFamily="18" charset="-127"/>
                      <a:ea typeface="HY헤드라인M" panose="02030600000101010101" pitchFamily="18" charset="-127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2008년</c:v>
                </c:pt>
                <c:pt idx="1">
                  <c:v>2011년</c:v>
                </c:pt>
                <c:pt idx="2">
                  <c:v>2013년</c:v>
                </c:pt>
                <c:pt idx="3">
                  <c:v>2018년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19073</c:v>
                </c:pt>
                <c:pt idx="1">
                  <c:v>19601</c:v>
                </c:pt>
                <c:pt idx="2">
                  <c:v>20345</c:v>
                </c:pt>
                <c:pt idx="3">
                  <c:v>29563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남편 사망한 아내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2126</a:t>
                    </a:r>
                    <a:endParaRPr lang="en-US" altLang="en-US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5691</a:t>
                    </a:r>
                    <a:endParaRPr lang="en-US" altLang="en-US" dirty="0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7</a:t>
                    </a:r>
                    <a:r>
                      <a:rPr lang="ko-KR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만</a:t>
                    </a:r>
                    <a:r>
                      <a:rPr lang="en-US" altLang="en-US" sz="160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rPr>
                      <a:t>9674</a:t>
                    </a:r>
                    <a:endParaRPr lang="en-US" altLang="en-US">
                      <a:latin typeface="HY헤드라인M" pitchFamily="18" charset="-127"/>
                      <a:ea typeface="HY헤드라인M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z="16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9</a:t>
                    </a:r>
                    <a:r>
                      <a:rPr lang="ko-KR" altLang="en-US" sz="16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만</a:t>
                    </a:r>
                    <a:r>
                      <a:rPr lang="en-US" altLang="en-US" sz="1600" dirty="0" smtClean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rPr>
                      <a:t>9110</a:t>
                    </a:r>
                    <a:endParaRPr lang="en-US" altLang="en-US" sz="1600" dirty="0" smtClean="0">
                      <a:latin typeface="HY헤드라인M" panose="02030600000101010101" pitchFamily="18" charset="-127"/>
                      <a:ea typeface="HY헤드라인M" panose="02030600000101010101" pitchFamily="18" charset="-127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2008년</c:v>
                </c:pt>
                <c:pt idx="1">
                  <c:v>2011년</c:v>
                </c:pt>
                <c:pt idx="2">
                  <c:v>2013년</c:v>
                </c:pt>
                <c:pt idx="3">
                  <c:v>2018년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72126</c:v>
                </c:pt>
                <c:pt idx="1">
                  <c:v>75691</c:v>
                </c:pt>
                <c:pt idx="2">
                  <c:v>79674</c:v>
                </c:pt>
                <c:pt idx="3">
                  <c:v>99110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6254976"/>
        <c:axId val="270688640"/>
      </c:barChart>
      <c:catAx>
        <c:axId val="266254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270688640"/>
        <c:crosses val="autoZero"/>
        <c:auto val="1"/>
        <c:lblAlgn val="ctr"/>
        <c:lblOffset val="100"/>
        <c:noMultiLvlLbl val="0"/>
      </c:catAx>
      <c:valAx>
        <c:axId val="270688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6625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58333333333339"/>
          <c:y val="0.79446364343345977"/>
          <c:w val="0.70229166666666665"/>
          <c:h val="0.19379310344827699"/>
        </c:manualLayout>
      </c:layout>
      <c:overlay val="0"/>
      <c:txPr>
        <a:bodyPr/>
        <a:lstStyle/>
        <a:p>
          <a:pPr>
            <a:defRPr sz="1400">
              <a:latin typeface="HY헤드라인M" pitchFamily="18" charset="-127"/>
              <a:ea typeface="HY헤드라인M" pitchFamily="18" charset="-127"/>
            </a:defRPr>
          </a:pPr>
          <a:endParaRPr lang="ko-KR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70년대</c:v>
                </c:pt>
                <c:pt idx="1">
                  <c:v>80년대</c:v>
                </c:pt>
                <c:pt idx="2">
                  <c:v>90년대</c:v>
                </c:pt>
                <c:pt idx="3">
                  <c:v>2000~2009년</c:v>
                </c:pt>
                <c:pt idx="4">
                  <c:v>2015-2017년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0.10199999999999998</c:v>
                </c:pt>
                <c:pt idx="1">
                  <c:v>8.7000000000000022E-2</c:v>
                </c:pt>
                <c:pt idx="2">
                  <c:v>7.0000000000000021E-2</c:v>
                </c:pt>
                <c:pt idx="3">
                  <c:v>4.5999999999999999E-2</c:v>
                </c:pt>
                <c:pt idx="4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53696"/>
        <c:axId val="124255232"/>
      </c:barChart>
      <c:catAx>
        <c:axId val="124253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HY헤드라인M" pitchFamily="18" charset="-127"/>
                <a:ea typeface="HY헤드라인M" pitchFamily="18" charset="-127"/>
                <a:cs typeface="Arial" pitchFamily="34" charset="0"/>
              </a:defRPr>
            </a:pPr>
            <a:endParaRPr lang="ko-KR"/>
          </a:p>
        </c:txPr>
        <c:crossAx val="124255232"/>
        <c:crosses val="autoZero"/>
        <c:auto val="1"/>
        <c:lblAlgn val="ctr"/>
        <c:lblOffset val="100"/>
        <c:noMultiLvlLbl val="0"/>
      </c:catAx>
      <c:valAx>
        <c:axId val="124255232"/>
        <c:scaling>
          <c:orientation val="minMax"/>
        </c:scaling>
        <c:delete val="0"/>
        <c:axPos val="l"/>
        <c:minorGridlines>
          <c:spPr>
            <a:ln>
              <a:solidFill>
                <a:schemeClr val="bg1"/>
              </a:solidFill>
            </a:ln>
          </c:spPr>
        </c:min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HY헤드라인M" pitchFamily="18" charset="-127"/>
                <a:ea typeface="HY헤드라인M" pitchFamily="18" charset="-127"/>
              </a:defRPr>
            </a:pPr>
            <a:endParaRPr lang="ko-KR"/>
          </a:p>
        </c:txPr>
        <c:crossAx val="12425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여성 초혼연령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10"/>
              <c:spPr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5"/>
            <c:marker>
              <c:symbol val="circle"/>
              <c:size val="10"/>
              <c:spPr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7"/>
            <c:marker>
              <c:symbol val="circle"/>
              <c:size val="10"/>
              <c:spPr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rich>
                  <a:bodyPr/>
                  <a:lstStyle/>
                  <a:p>
                    <a:r>
                      <a:rPr lang="en-US" altLang="en-US"/>
                      <a:t>30.4</a:t>
                    </a:r>
                    <a:r>
                      <a:rPr lang="ko-KR" altLang="en-US"/>
                      <a:t>세</a:t>
                    </a:r>
                    <a:endParaRPr lang="en-US" alt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Sheet1!$B$3:$B$10</c:f>
              <c:numCache>
                <c:formatCode>General</c:formatCode>
                <c:ptCount val="8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2005</c:v>
                </c:pt>
                <c:pt idx="4">
                  <c:v>2010</c:v>
                </c:pt>
                <c:pt idx="5">
                  <c:v>2015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Sheet1!$C$3:$C$10</c:f>
              <c:numCache>
                <c:formatCode>General</c:formatCode>
                <c:ptCount val="8"/>
                <c:pt idx="0">
                  <c:v>24.8</c:v>
                </c:pt>
                <c:pt idx="1">
                  <c:v>25.3</c:v>
                </c:pt>
                <c:pt idx="2">
                  <c:v>26.5</c:v>
                </c:pt>
                <c:pt idx="3">
                  <c:v>27.7</c:v>
                </c:pt>
                <c:pt idx="4">
                  <c:v>28.9</c:v>
                </c:pt>
                <c:pt idx="5">
                  <c:v>30</c:v>
                </c:pt>
                <c:pt idx="6">
                  <c:v>30.2</c:v>
                </c:pt>
                <c:pt idx="7">
                  <c:v>30.4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818432"/>
        <c:axId val="238819968"/>
      </c:lineChart>
      <c:catAx>
        <c:axId val="23881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238819968"/>
        <c:crosses val="autoZero"/>
        <c:auto val="1"/>
        <c:lblAlgn val="ctr"/>
        <c:lblOffset val="100"/>
        <c:noMultiLvlLbl val="0"/>
      </c:catAx>
      <c:valAx>
        <c:axId val="238819968"/>
        <c:scaling>
          <c:orientation val="minMax"/>
          <c:max val="35"/>
          <c:min val="2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20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23881843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Sheet1!$C$13</c:f>
              <c:strCache>
                <c:ptCount val="1"/>
                <c:pt idx="0">
                  <c:v>미국</c:v>
                </c:pt>
              </c:strCache>
            </c:strRef>
          </c:tx>
          <c:spPr>
            <a:ln w="63500">
              <a:solidFill>
                <a:schemeClr val="bg1">
                  <a:lumMod val="75000"/>
                </a:schemeClr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4.83072768077912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701E-2"/>
                  <c:y val="-8.8565804577537307E-17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26.4 </a:t>
                    </a:r>
                    <a:r>
                      <a:rPr lang="ko-KR" altLang="en-US" smtClean="0"/>
                      <a:t>미국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Sheet1!$D$13:$E$13</c:f>
              <c:numCache>
                <c:formatCode>#,##0.0_ </c:formatCode>
                <c:ptCount val="2"/>
                <c:pt idx="0">
                  <c:v>24.5</c:v>
                </c:pt>
                <c:pt idx="1">
                  <c:v>26.4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Sheet1!$C$14</c:f>
              <c:strCache>
                <c:ptCount val="1"/>
                <c:pt idx="0">
                  <c:v>영국</c:v>
                </c:pt>
              </c:strCache>
            </c:strRef>
          </c:tx>
          <c:spPr>
            <a:ln w="63500">
              <a:solidFill>
                <a:schemeClr val="bg1">
                  <a:lumMod val="65000"/>
                </a:schemeClr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-2.415458937198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701E-2"/>
                  <c:y val="4.1062611738750122E-2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28.7 </a:t>
                    </a:r>
                    <a:r>
                      <a:rPr lang="ko-KR" altLang="en-US" smtClean="0"/>
                      <a:t>영국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Sheet1!$D$14:$E$14</c:f>
              <c:numCache>
                <c:formatCode>#,##0.0_ </c:formatCode>
                <c:ptCount val="2"/>
                <c:pt idx="0">
                  <c:v>26.6</c:v>
                </c:pt>
                <c:pt idx="1">
                  <c:v>28.7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Sheet1!$C$15</c:f>
              <c:strCache>
                <c:ptCount val="1"/>
                <c:pt idx="0">
                  <c:v>25개국평균</c:v>
                </c:pt>
              </c:strCache>
            </c:strRef>
          </c:tx>
          <c:spPr>
            <a:ln w="63500">
              <a:solidFill>
                <a:srgbClr val="043573"/>
              </a:solidFill>
              <a:headEnd type="none"/>
              <a:tailEnd type="none"/>
            </a:ln>
          </c:spPr>
          <c:marker>
            <c:symbol val="circle"/>
            <c:size val="10"/>
            <c:spPr>
              <a:ln w="19050">
                <a:solidFill>
                  <a:srgbClr val="043573"/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0.1038647342995169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Sheet1!$D$15:$E$15</c:f>
              <c:numCache>
                <c:formatCode>#,##0.0_ </c:formatCode>
                <c:ptCount val="2"/>
                <c:pt idx="0">
                  <c:v>26.2</c:v>
                </c:pt>
                <c:pt idx="1">
                  <c:v>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Sheet1!$C$16</c:f>
              <c:strCache>
                <c:ptCount val="1"/>
                <c:pt idx="0">
                  <c:v>일본</c:v>
                </c:pt>
              </c:strCache>
            </c:strRef>
          </c:tx>
          <c:spPr>
            <a:ln w="63500">
              <a:solidFill>
                <a:schemeClr val="tx1">
                  <a:lumMod val="65000"/>
                  <a:lumOff val="35000"/>
                </a:schemeClr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7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30.7 </a:t>
                    </a:r>
                    <a:r>
                      <a:rPr lang="ko-KR" altLang="en-US" smtClean="0"/>
                      <a:t>일본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Sheet1!$D$16:$E$16</c:f>
              <c:numCache>
                <c:formatCode>#,##0.0_ </c:formatCode>
                <c:ptCount val="2"/>
                <c:pt idx="0">
                  <c:v>27.5</c:v>
                </c:pt>
                <c:pt idx="1">
                  <c:v>30.7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Sheet1!$C$17</c:f>
              <c:strCache>
                <c:ptCount val="1"/>
                <c:pt idx="0">
                  <c:v>한국</c:v>
                </c:pt>
              </c:strCache>
            </c:strRef>
          </c:tx>
          <c:spPr>
            <a:ln w="63500">
              <a:solidFill>
                <a:srgbClr val="CC0000"/>
              </a:solidFill>
              <a:headEnd type="none"/>
              <a:tailEnd type="none"/>
            </a:ln>
          </c:spPr>
          <c:marker>
            <c:symbol val="circle"/>
            <c:size val="10"/>
            <c:spPr>
              <a:solidFill>
                <a:schemeClr val="bg1"/>
              </a:solidFill>
              <a:ln w="19050">
                <a:solidFill>
                  <a:srgbClr val="CC0000"/>
                </a:solidFill>
              </a:ln>
            </c:spPr>
          </c:marker>
          <c:dLbls>
            <c:dLbl>
              <c:idx val="0"/>
              <c:layout>
                <c:manualLayout>
                  <c:x val="-0.13671289005541218"/>
                  <c:y val="5.0724637681159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701E-2"/>
                  <c:y val="-4.830917874396135E-3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mtClean="0"/>
                      <a:t>31.6 </a:t>
                    </a:r>
                    <a:r>
                      <a:rPr lang="ko-KR" altLang="en-US" smtClean="0"/>
                      <a:t>한국</a:t>
                    </a:r>
                    <a:r>
                      <a:rPr lang="en-US" altLang="en-US" smtClean="0"/>
                      <a:t> </a:t>
                    </a:r>
                    <a:endParaRPr lang="en-US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C00000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Sheet1!$D$12:$E$12</c:f>
              <c:strCache>
                <c:ptCount val="2"/>
                <c:pt idx="0">
                  <c:v>1995년</c:v>
                </c:pt>
                <c:pt idx="1">
                  <c:v>2015년(한국은 2017년)</c:v>
                </c:pt>
              </c:strCache>
            </c:strRef>
          </c:cat>
          <c:val>
            <c:numRef>
              <c:f>Sheet1!$D$17:$E$17</c:f>
              <c:numCache>
                <c:formatCode>#,##0.0_ </c:formatCode>
                <c:ptCount val="2"/>
                <c:pt idx="0">
                  <c:v>26.5</c:v>
                </c:pt>
                <c:pt idx="1">
                  <c:v>31.6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8908160"/>
        <c:axId val="238909696"/>
      </c:lineChart>
      <c:catAx>
        <c:axId val="23890816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prstDash val="sysDash"/>
          </a:ln>
        </c:spPr>
        <c:txPr>
          <a:bodyPr/>
          <a:lstStyle/>
          <a:p>
            <a:pPr>
              <a:defRPr sz="20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238909696"/>
        <c:crosses val="autoZero"/>
        <c:auto val="1"/>
        <c:lblAlgn val="ctr"/>
        <c:lblOffset val="100"/>
        <c:noMultiLvlLbl val="0"/>
      </c:catAx>
      <c:valAx>
        <c:axId val="238909696"/>
        <c:scaling>
          <c:orientation val="minMax"/>
          <c:max val="32"/>
          <c:min val="24"/>
        </c:scaling>
        <c:delete val="1"/>
        <c:axPos val="l"/>
        <c:numFmt formatCode="#,##0.0_ " sourceLinked="1"/>
        <c:majorTickMark val="out"/>
        <c:minorTickMark val="none"/>
        <c:tickLblPos val="none"/>
        <c:crossAx val="238908160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marker>
            <c:symbol val="circle"/>
            <c:size val="5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tx2"/>
                </a:solidFill>
              </a:ln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  <a:latin typeface="HY헤드라인M" panose="02030600000101010101" pitchFamily="18" charset="-127"/>
                    <a:ea typeface="HY헤드라인M" panose="02030600000101010101" pitchFamily="18" charset="-127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Sheet1!$G$9:$G$11</c:f>
              <c:strCache>
                <c:ptCount val="3"/>
                <c:pt idx="0">
                  <c:v>1974년</c:v>
                </c:pt>
                <c:pt idx="1">
                  <c:v>1991년</c:v>
                </c:pt>
                <c:pt idx="2">
                  <c:v>2016년</c:v>
                </c:pt>
              </c:strCache>
            </c:strRef>
          </c:cat>
          <c:val>
            <c:numRef>
              <c:f>Sheet1!$H$9:$H$11</c:f>
              <c:numCache>
                <c:formatCode>0_);[Red]\(0\)</c:formatCode>
                <c:ptCount val="3"/>
                <c:pt idx="0">
                  <c:v>100</c:v>
                </c:pt>
                <c:pt idx="1">
                  <c:v>271.84551754679194</c:v>
                </c:pt>
                <c:pt idx="2">
                  <c:v>70.424153445724016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8961024"/>
        <c:axId val="238963712"/>
      </c:lineChart>
      <c:catAx>
        <c:axId val="23896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238963712"/>
        <c:crosses val="autoZero"/>
        <c:auto val="1"/>
        <c:lblAlgn val="ctr"/>
        <c:lblOffset val="100"/>
        <c:noMultiLvlLbl val="0"/>
      </c:catAx>
      <c:valAx>
        <c:axId val="238963712"/>
        <c:scaling>
          <c:orientation val="minMax"/>
        </c:scaling>
        <c:delete val="0"/>
        <c:axPos val="l"/>
        <c:numFmt formatCode="0_);[Red]\(0\)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HY헤드라인M" panose="02030600000101010101" pitchFamily="18" charset="-127"/>
                <a:ea typeface="HY헤드라인M" panose="02030600000101010101" pitchFamily="18" charset="-127"/>
              </a:defRPr>
            </a:pPr>
            <a:endParaRPr lang="ko-KR"/>
          </a:p>
        </c:txPr>
        <c:crossAx val="238961024"/>
        <c:crosses val="autoZero"/>
        <c:crossBetween val="between"/>
        <c:majorUnit val="100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9" y="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AF7C8D27-932A-48E6-9698-6A5D698DBEE5}" type="datetimeFigureOut">
              <a:rPr lang="ko-KR" altLang="en-US" smtClean="0"/>
              <a:pPr/>
              <a:t>2020-11-27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967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9" y="9429674"/>
            <a:ext cx="2946400" cy="496968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F83B485E-99D0-4D69-A385-4BC84F68612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05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4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15632"/>
            <a:ext cx="4984750" cy="446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61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31261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0" tIns="45661" rIns="91320" bIns="45661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CDD4BF9D-4605-4C21-B4F5-DC08BF52ED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9691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0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1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24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AF6-DBF9-4A7E-9357-85DC76BABBBB}" type="slidenum">
              <a:rPr lang="en-US" altLang="ko-KR" smtClean="0">
                <a:latin typeface="Arial" pitchFamily="34" charset="0"/>
              </a:rPr>
              <a:pPr/>
              <a:t>47</a:t>
            </a:fld>
            <a:endParaRPr lang="en-US" altLang="ko-KR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blue_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743200"/>
            <a:ext cx="8458200" cy="11430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altLang="ko-KR" dirty="0"/>
              <a:t>Click to edit title style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3810000"/>
            <a:ext cx="3962400" cy="838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latinLnBrk="0" hangingPunct="1">
              <a:defRPr kumimoji="0" sz="2500">
                <a:solidFill>
                  <a:schemeClr val="bg1"/>
                </a:solidFill>
                <a:latin typeface="Arial" charset="0"/>
                <a:ea typeface="굴림" pitchFamily="50" charset="-127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DFC3F-344E-4BE7-82F4-587B8C8FE2CB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13538" y="152400"/>
            <a:ext cx="2033587" cy="5638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951538" cy="5638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D45EE-CC03-495D-9824-2015F3281A9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제목, 텍스트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37525" cy="70961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30238" y="1676400"/>
            <a:ext cx="398145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차트 개체 틀 3"/>
          <p:cNvSpPr>
            <a:spLocks noGrp="1"/>
          </p:cNvSpPr>
          <p:nvPr>
            <p:ph type="chart" sz="half" idx="2"/>
          </p:nvPr>
        </p:nvSpPr>
        <p:spPr>
          <a:xfrm>
            <a:off x="4764088" y="1676400"/>
            <a:ext cx="3983037" cy="41148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64C02-0582-42DC-B503-51C3EBAADB18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8A32-8707-45D5-A790-74613E6E676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8E44A-11BE-4272-9B7D-16FF96FC3E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447E-DB79-49DB-9701-08685515DFB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A83D-1788-4060-86DC-E3F2CEBBA26F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39059-D7CD-40B3-BE20-34E67EECBB28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302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64088" y="1676400"/>
            <a:ext cx="39830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4BAAB-8CA0-4101-8836-0D932E5A79A2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D22D-F923-49A8-B495-56B3189368DB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C4FC1-5EE6-44D3-90E4-1CF05A297EB7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38213-3D20-43F6-8F3E-BFCA3212104A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69612-803B-45CA-B8AB-5335363BC62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BFC4-7595-4E2D-84BA-C56DCD963B99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2" descr="blue_bar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137525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0238" y="1676400"/>
            <a:ext cx="81168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66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600">
                <a:latin typeface="나눔고딕 Bold" pitchFamily="50" charset="-127"/>
                <a:ea typeface="나눔고딕 Bold" pitchFamily="50" charset="-127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2674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latinLnBrk="0" hangingPunct="0">
              <a:defRPr kumimoji="0" sz="1000">
                <a:latin typeface="나눔고딕 Bold" pitchFamily="50" charset="-127"/>
                <a:ea typeface="나눔고딕 Bold" pitchFamily="50" charset="-127"/>
              </a:defRPr>
            </a:lvl1pPr>
          </a:lstStyle>
          <a:p>
            <a:pPr>
              <a:defRPr/>
            </a:pPr>
            <a:fld id="{3BAEA278-74C1-46C4-8ED1-E26F317163D3}" type="slidenum">
              <a:rPr lang="en-US" altLang="ko-KR"/>
              <a:pPr>
                <a:defRPr/>
              </a:pPr>
              <a:t>‹#›</a:t>
            </a:fld>
            <a:endParaRPr lang="en-US" altLang="ko-KR" sz="140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457200" y="9144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latinLnBrk="0" hangingPunct="0">
              <a:defRPr/>
            </a:pPr>
            <a:endParaRPr kumimoji="0" lang="en-GB" sz="1400">
              <a:latin typeface="나눔고딕 Bold" pitchFamily="50" charset="-127"/>
              <a:ea typeface="나눔고딕 Bold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3" r:id="rId13"/>
    <p:sldLayoutId id="2147484054" r:id="rId14"/>
    <p:sldLayoutId id="214748405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나눔고딕 Bold" pitchFamily="50" charset="-127"/>
          <a:ea typeface="나눔고딕 Bold" pitchFamily="50" charset="-127"/>
          <a:cs typeface="나눔고딕 Bold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419100" indent="-419100" algn="l" rtl="0" eaLnBrk="0" fontAlgn="base" hangingPunct="0">
        <a:spcBef>
          <a:spcPct val="20000"/>
        </a:spcBef>
        <a:spcAft>
          <a:spcPct val="0"/>
        </a:spcAft>
        <a:buClr>
          <a:srgbClr val="FF6202"/>
        </a:buClr>
        <a:buSzPct val="120000"/>
        <a:buFont typeface="Wingdings" pitchFamily="2" charset="2"/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1pPr>
      <a:lvl2pPr marL="620713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2pPr>
      <a:lvl3pPr marL="14287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3pPr>
      <a:lvl4pPr marL="1885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4pPr>
      <a:lvl5pPr marL="2513013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나눔고딕 Bold" pitchFamily="50" charset="-127"/>
          <a:ea typeface="나눔고딕 Bold" pitchFamily="50" charset="-127"/>
          <a:cs typeface="나눔고딕 Bold"/>
        </a:defRPr>
      </a:lvl5pPr>
      <a:lvl6pPr marL="29702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6pPr>
      <a:lvl7pPr marL="34274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7pPr>
      <a:lvl8pPr marL="38846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8pPr>
      <a:lvl9pPr marL="4341813" indent="-285750" algn="l" rtl="0" fontAlgn="base">
        <a:spcBef>
          <a:spcPct val="20000"/>
        </a:spcBef>
        <a:spcAft>
          <a:spcPct val="0"/>
        </a:spcAft>
        <a:defRPr sz="2000">
          <a:solidFill>
            <a:srgbClr val="6D6E7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43000" y="4343400"/>
            <a:ext cx="632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4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트러스톤자산운용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연금포럼</a:t>
            </a:r>
            <a:endParaRPr kumimoji="0" lang="en-US" altLang="ko-KR" sz="3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대 표   강     창     </a:t>
            </a:r>
            <a:r>
              <a:rPr kumimoji="0" lang="ko-KR" altLang="en-US" sz="34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희</a:t>
            </a:r>
            <a:endParaRPr kumimoji="0" lang="en-US" altLang="ko-KR" sz="3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14400" y="1003300"/>
            <a:ext cx="67056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 행복</a:t>
            </a:r>
            <a:r>
              <a:rPr kumimoji="0" lang="en-US" altLang="ko-KR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100</a:t>
            </a: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세</a:t>
            </a:r>
            <a:endParaRPr kumimoji="0" lang="en-US" altLang="ko-KR" sz="5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   인생설계 자산설계</a:t>
            </a:r>
            <a:endParaRPr kumimoji="0" lang="en-US" altLang="ko-KR" sz="5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중년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·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황혼이혼이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늘고있다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970" y="1472774"/>
            <a:ext cx="89221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이혼 커플 수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: 1970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년대 연 평균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15000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                 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→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년대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34,000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4">
              <a:lnSpc>
                <a:spcPct val="150000"/>
              </a:lnSpc>
            </a:pP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→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108,684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 err="1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결혼후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dirty="0" err="1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년이상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된 커플의 이혼비율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: 5%(1990)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→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33%(2018)</a:t>
            </a:r>
          </a:p>
          <a:p>
            <a:pPr>
              <a:lnSpc>
                <a:spcPct val="150000"/>
              </a:lnSpc>
            </a:pPr>
            <a:r>
              <a:rPr kumimoji="0"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혼자 사는 노인 인구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(65</a:t>
            </a:r>
            <a:r>
              <a:rPr lang="ko-KR" altLang="en-US" sz="2400" dirty="0" err="1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세이상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: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630</a:t>
            </a:r>
            <a:r>
              <a:rPr lang="ko-KR" altLang="en-US" sz="2400" dirty="0" err="1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전체 노인의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18%, 2017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한국 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dirty="0" err="1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同 </a:t>
            </a:r>
            <a:r>
              <a:rPr lang="en-US" altLang="ko-KR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19.5%, 2019</a:t>
            </a:r>
            <a:r>
              <a:rPr lang="ko-KR" altLang="en-US" sz="2400" dirty="0" smtClean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dirty="0">
                <a:solidFill>
                  <a:srgbClr val="043573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000" dirty="0">
              <a:solidFill>
                <a:srgbClr val="043573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388424" y="6120974"/>
            <a:ext cx="46233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kumimoji="0" lang="ko-KR" altLang="en-US" sz="2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lang="en-US" altLang="ko-KR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고령자 통계</a:t>
            </a:r>
            <a:r>
              <a:rPr lang="en-US" altLang="ko-KR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lang="ko-KR" altLang="en-US" sz="2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추정치</a:t>
            </a:r>
            <a:endParaRPr lang="ko-KR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생애미혼이 늘고 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812" y="1587347"/>
            <a:ext cx="8389639" cy="69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생애미혼율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 전후까지 결혼한 적이 없는 사람의 비율</a:t>
            </a:r>
            <a:r>
              <a:rPr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1166"/>
              </p:ext>
            </p:extLst>
          </p:nvPr>
        </p:nvGraphicFramePr>
        <p:xfrm>
          <a:off x="304800" y="2576156"/>
          <a:ext cx="8066949" cy="306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1492"/>
                <a:gridCol w="881492"/>
                <a:gridCol w="1260793"/>
                <a:gridCol w="1260793"/>
                <a:gridCol w="1260793"/>
                <a:gridCol w="1260793"/>
                <a:gridCol w="1260793"/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1980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2005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2015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2025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추정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2035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추정</a:t>
                      </a:r>
                      <a:r>
                        <a:rPr lang="en-US" altLang="ko-KR" sz="2200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2200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57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한국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0.4%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3.5%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10.9%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20.7%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30%</a:t>
                      </a:r>
                    </a:p>
                  </a:txBody>
                  <a:tcPr anchor="ctr"/>
                </a:tc>
              </a:tr>
              <a:tr h="57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2.1%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5.0%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endParaRPr lang="ko-KR" altLang="en-US" sz="22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일본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23.5%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27.4%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30%</a:t>
                      </a:r>
                      <a:endParaRPr lang="ko-KR" altLang="en-US" sz="22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7.3%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14.7%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18.9%</a:t>
                      </a:r>
                      <a:endParaRPr lang="ko-KR" altLang="en-US" sz="2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endParaRPr lang="ko-KR" altLang="en-US" sz="22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2767945" y="5986046"/>
            <a:ext cx="608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일본국립인구문제연구소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1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인가구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증가에 따른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라이프사이클의 변화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94795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노인동거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또는 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따로 또 같이</a:t>
            </a:r>
            <a:r>
              <a:rPr lang="en-US" altLang="ko-KR" sz="28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라는 새로운 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가족관계 출현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취미 공동체라는 새로운 유연사회의 활성화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→ 자녀보다도 취미 생활을 함께 하는 사람들과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더 밀접한 유대관계 갖게 됨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보편화 되어가는 </a:t>
            </a:r>
            <a:r>
              <a:rPr kumimoji="0" lang="en-US" altLang="ko-KR" sz="3600" kern="0" dirty="0">
                <a:solidFill>
                  <a:schemeClr val="bg1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홀로 사는 삶</a:t>
            </a:r>
            <a:r>
              <a:rPr kumimoji="0" lang="en-US" altLang="ko-KR" sz="3600" kern="0" dirty="0">
                <a:solidFill>
                  <a:schemeClr val="bg1"/>
                </a:solidFill>
                <a:latin typeface="+mj-lt"/>
                <a:ea typeface="HY헤드라인M" pitchFamily="18" charset="-127"/>
              </a:rPr>
              <a:t>’</a:t>
            </a:r>
            <a:endParaRPr kumimoji="0" lang="ko-KR" altLang="en-US" sz="4000" kern="0" dirty="0">
              <a:solidFill>
                <a:schemeClr val="bg1"/>
              </a:solidFill>
              <a:latin typeface="+mj-lt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8600" y="1386989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한국의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증가추이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2716" y="4430524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주요국의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비율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(2018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04821"/>
              </p:ext>
            </p:extLst>
          </p:nvPr>
        </p:nvGraphicFramePr>
        <p:xfrm>
          <a:off x="304800" y="1828800"/>
          <a:ext cx="8077200" cy="22644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2000</a:t>
                      </a:r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2010</a:t>
                      </a:r>
                      <a:r>
                        <a:rPr lang="ko-KR" altLang="en-US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en-US" altLang="ko-KR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2045</a:t>
                      </a:r>
                      <a:r>
                        <a:rPr lang="ko-KR" altLang="en-US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en-US" altLang="ko-KR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추정</a:t>
                      </a:r>
                      <a:r>
                        <a:rPr lang="en-US" altLang="ko-KR" sz="1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만가구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797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1,431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1,734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2,020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2,232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인가구</a:t>
                      </a:r>
                      <a:endParaRPr lang="en-US" altLang="ko-KR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만가구</a:t>
                      </a:r>
                      <a:r>
                        <a:rPr lang="en-US" altLang="ko-KR" sz="1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222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414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604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810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비율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16%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24%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36%</a:t>
                      </a:r>
                      <a:endParaRPr lang="ko-KR" altLang="en-US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73672"/>
              </p:ext>
            </p:extLst>
          </p:nvPr>
        </p:nvGraphicFramePr>
        <p:xfrm>
          <a:off x="310896" y="4867910"/>
          <a:ext cx="8071105" cy="15811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4221"/>
                <a:gridCol w="1614221"/>
                <a:gridCol w="1614221"/>
                <a:gridCol w="1614221"/>
                <a:gridCol w="1614221"/>
              </a:tblGrid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국가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스웨덴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전국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28</a:t>
                      </a:r>
                      <a:endParaRPr lang="ko-KR" altLang="en-US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270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수도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32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46</a:t>
                      </a:r>
                      <a:endParaRPr lang="ko-KR" altLang="en-US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7318564" y="4479322"/>
            <a:ext cx="101162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%)</a:t>
            </a:r>
            <a:endParaRPr kumimoji="0" lang="ko-KR" altLang="en-US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2286000" y="6457890"/>
            <a:ext cx="608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유로모니터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일본국세조사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미국인구조사국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36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홀로 사는 삶에 대한 서적들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6"/>
          <p:cNvSpPr>
            <a:spLocks noChangeArrowheads="1"/>
          </p:cNvSpPr>
          <p:nvPr/>
        </p:nvSpPr>
        <p:spPr bwMode="auto">
          <a:xfrm>
            <a:off x="685800" y="1733550"/>
            <a:ext cx="8534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혼자 사는 노후 어떻게 대비할 것인가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혼자 사는 노후 두렵지 않다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혼자 사는 노후 즐겁게 사는 방법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여자의 활로(活路)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남자의 말로(末路)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98012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3500" dirty="0" smtClean="0">
                <a:latin typeface="+mj-lt"/>
                <a:ea typeface="HY헤드라인M" pitchFamily="18" charset="-127"/>
              </a:rPr>
              <a:t>‘</a:t>
            </a:r>
            <a:r>
              <a:rPr lang="ko-KR" altLang="en-US" sz="3500" dirty="0" err="1" smtClean="0">
                <a:latin typeface="HY헤드라인M" pitchFamily="18" charset="-127"/>
                <a:ea typeface="HY헤드라인M" pitchFamily="18" charset="-127"/>
              </a:rPr>
              <a:t>홀로사는</a:t>
            </a:r>
            <a:r>
              <a:rPr lang="ko-KR" altLang="en-US" sz="3500" dirty="0" smtClean="0">
                <a:latin typeface="HY헤드라인M" pitchFamily="18" charset="-127"/>
                <a:ea typeface="HY헤드라인M" pitchFamily="18" charset="-127"/>
              </a:rPr>
              <a:t> 삶</a:t>
            </a:r>
            <a:r>
              <a:rPr lang="en-US" altLang="ko-KR" sz="3500" dirty="0" smtClean="0">
                <a:latin typeface="+mj-lt"/>
                <a:ea typeface="HY헤드라인M" pitchFamily="18" charset="-127"/>
              </a:rPr>
              <a:t>’</a:t>
            </a:r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500" dirty="0" smtClean="0">
                <a:latin typeface="HY헤드라인M" pitchFamily="18" charset="-127"/>
                <a:ea typeface="HY헤드라인M" pitchFamily="18" charset="-127"/>
              </a:rPr>
              <a:t>어떻게 대비할 것인가</a:t>
            </a:r>
            <a:r>
              <a:rPr lang="en-US" altLang="ko-KR" sz="35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83196" y="1475420"/>
            <a:ext cx="812006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연금∙보험의 준비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새로운 유연사회에서 행복을 찾는 방법의 준비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남편 중심의 노후준비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➡ 혼자 남는 아내를 배려한 노후준비</a:t>
            </a:r>
            <a:endParaRPr kumimoji="0" lang="en-US" altLang="ko-KR" sz="28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주거형태의 합리적 선택</a:t>
            </a:r>
            <a:endParaRPr kumimoji="0" lang="en-US" altLang="ko-KR" sz="28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가족의 회복 </a:t>
            </a:r>
            <a:r>
              <a:rPr kumimoji="0" lang="en-US" altLang="ko-KR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kumimoji="0" lang="ko-KR" altLang="en-US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세대 동거</a:t>
            </a:r>
            <a:r>
              <a:rPr kumimoji="0" lang="en-US" altLang="ko-KR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kern="0" dirty="0" err="1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그룹리빙</a:t>
            </a:r>
            <a:r>
              <a:rPr kumimoji="0" lang="ko-KR" altLang="en-US" sz="2800" kern="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800" kern="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47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7110" y="228600"/>
            <a:ext cx="873391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13.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주요국과 비교한 한국의 소득수준은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25903"/>
              </p:ext>
            </p:extLst>
          </p:nvPr>
        </p:nvGraphicFramePr>
        <p:xfrm>
          <a:off x="393855" y="2456277"/>
          <a:ext cx="8381999" cy="2514600"/>
        </p:xfrm>
        <a:graphic>
          <a:graphicData uri="http://schemas.openxmlformats.org/drawingml/2006/table">
            <a:tbl>
              <a:tblPr/>
              <a:tblGrid>
                <a:gridCol w="1949303"/>
                <a:gridCol w="2144232"/>
                <a:gridCol w="2144232"/>
                <a:gridCol w="2144232"/>
              </a:tblGrid>
              <a:tr h="628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200" b="0" i="0" u="none" strike="noStrike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4,100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ko-KR" altLang="en-US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9,400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2,800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ko-KR" altLang="en-US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스페인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8,300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프랑스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3,800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이탈리아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8,100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유럽연합 평균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</a:t>
                      </a:r>
                      <a:r>
                        <a:rPr lang="en-US" altLang="ko-KR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900 </a:t>
                      </a:r>
                      <a:r>
                        <a:rPr lang="ko-KR" altLang="en-US" sz="2200" b="0" i="0" u="none" strike="noStrike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달러</a:t>
                      </a:r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ko-KR" sz="2200" b="0" i="0" u="none" strike="noStrike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384676" y="1922878"/>
            <a:ext cx="78449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구매력 기준 </a:t>
            </a:r>
            <a:r>
              <a:rPr kumimoji="0" lang="en-US" altLang="ko-KR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인당 국민소득</a:t>
            </a:r>
            <a:r>
              <a:rPr kumimoji="0" lang="en-US" altLang="ko-KR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(GDP)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20167" y="4980057"/>
            <a:ext cx="54006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미국 </a:t>
            </a:r>
            <a:r>
              <a:rPr kumimoji="0" lang="en-US" altLang="ko-KR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CIA </a:t>
            </a:r>
            <a:r>
              <a:rPr kumimoji="0" lang="ko-KR" altLang="en-US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발간 </a:t>
            </a:r>
            <a:r>
              <a:rPr kumimoji="0" lang="en-US" altLang="ko-KR" sz="17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World Fact Book</a:t>
            </a:r>
            <a:endParaRPr kumimoji="0" lang="ko-KR" altLang="en-US" sz="17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82800" y="4970662"/>
            <a:ext cx="185178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5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추정치</a:t>
            </a:r>
            <a:endParaRPr lang="ko-KR" altLang="en-US" sz="1500" dirty="0">
              <a:solidFill>
                <a:srgbClr val="1F3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6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  <a:cs typeface="+mj-cs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결핍의 시대가 오고 있다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1274094" y="1443335"/>
            <a:ext cx="7184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4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실질 경제성장률 추이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6248400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한국은행</a:t>
            </a:r>
          </a:p>
        </p:txBody>
      </p:sp>
      <p:graphicFrame>
        <p:nvGraphicFramePr>
          <p:cNvPr id="10" name="차트 9"/>
          <p:cNvGraphicFramePr/>
          <p:nvPr/>
        </p:nvGraphicFramePr>
        <p:xfrm>
          <a:off x="533400" y="2133600"/>
          <a:ext cx="830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 bwMode="auto">
          <a:xfrm>
            <a:off x="1676400" y="2438400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3163389" y="2767148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9%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1" name="직사각형 10"/>
          <p:cNvSpPr/>
          <p:nvPr/>
        </p:nvSpPr>
        <p:spPr bwMode="auto">
          <a:xfrm>
            <a:off x="4619896" y="3176452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7%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2" name="직사각형 11"/>
          <p:cNvSpPr/>
          <p:nvPr/>
        </p:nvSpPr>
        <p:spPr bwMode="auto">
          <a:xfrm>
            <a:off x="6111241" y="3786052"/>
            <a:ext cx="762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3" name="직사각형 12"/>
          <p:cNvSpPr/>
          <p:nvPr/>
        </p:nvSpPr>
        <p:spPr bwMode="auto">
          <a:xfrm>
            <a:off x="7386224" y="4495800"/>
            <a:ext cx="1103811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2%</a:t>
            </a:r>
            <a:r>
              <a:rPr kumimoji="0" lang="ko-KR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대</a:t>
            </a:r>
          </a:p>
        </p:txBody>
      </p:sp>
      <p:sp>
        <p:nvSpPr>
          <p:cNvPr id="14" name="직사각형 13"/>
          <p:cNvSpPr/>
          <p:nvPr/>
        </p:nvSpPr>
        <p:spPr bwMode="auto">
          <a:xfrm>
            <a:off x="7239000" y="5468644"/>
            <a:ext cx="1600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2015`~2018</a:t>
            </a:r>
            <a:r>
              <a:rPr kumimoji="0" lang="ko-KR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16667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94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15.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장기실질성장률 결정요인은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노동인구 증가율과 노동생산성인데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5777" y="350520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26762" y="1685579"/>
            <a:ext cx="4242776" cy="3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한국의 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합계출산율 변화 추이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(</a:t>
            </a:r>
            <a:r>
              <a:rPr kumimoji="0" lang="ko-KR" altLang="en-US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명</a:t>
            </a:r>
            <a:r>
              <a:rPr kumimoji="0" lang="en-US" altLang="ko-KR" sz="20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)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05799"/>
              </p:ext>
            </p:extLst>
          </p:nvPr>
        </p:nvGraphicFramePr>
        <p:xfrm>
          <a:off x="457200" y="2159843"/>
          <a:ext cx="8317859" cy="12691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8074"/>
                <a:gridCol w="1279785"/>
                <a:gridCol w="1116000"/>
                <a:gridCol w="1116000"/>
                <a:gridCol w="1116000"/>
                <a:gridCol w="1116000"/>
                <a:gridCol w="1116000"/>
              </a:tblGrid>
              <a:tr h="6332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1955~60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1983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2005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endParaRPr lang="ko-KR" altLang="en-US" sz="16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endParaRPr lang="ko-KR" altLang="en-US" sz="16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59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합계출산율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6.3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2.06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1.08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1.24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0.98</a:t>
                      </a:r>
                      <a:endParaRPr lang="ko-KR" altLang="en-US" sz="1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0.92</a:t>
                      </a:r>
                      <a:endParaRPr lang="ko-KR" altLang="en-US" sz="1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89051" y="5819587"/>
            <a:ext cx="4926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OECD Family DB, Eurostat</a:t>
            </a:r>
            <a:endParaRPr lang="ko-KR" altLang="en-US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2562" y="3949087"/>
            <a:ext cx="4156213" cy="3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주요국의 비혼 출산비율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(2016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년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cs typeface="Arial" pitchFamily="34" charset="0"/>
              </a:rPr>
              <a:t>)</a:t>
            </a:r>
            <a:endParaRPr kumimoji="0" lang="en-US" altLang="ko-KR" sz="20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  <a:cs typeface="Arial" pitchFamily="34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09"/>
              </p:ext>
            </p:extLst>
          </p:nvPr>
        </p:nvGraphicFramePr>
        <p:xfrm>
          <a:off x="271167" y="4423351"/>
          <a:ext cx="8566195" cy="13620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239"/>
                <a:gridCol w="1713239"/>
                <a:gridCol w="1713239"/>
                <a:gridCol w="1713239"/>
                <a:gridCol w="1713239"/>
              </a:tblGrid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 </a:t>
                      </a:r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(2017)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프랑스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스웨덴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OECD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평균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맑은 고딕"/>
                          <a:ea typeface="맑은 고딕"/>
                        </a:rPr>
                        <a:t>※</a:t>
                      </a:r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OECD 42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개국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중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개국이</a:t>
                      </a:r>
                      <a:endParaRPr lang="en-US" altLang="ko-KR" sz="18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50% </a:t>
                      </a:r>
                      <a:r>
                        <a:rPr lang="ko-KR" altLang="en-US" sz="18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이상</a:t>
                      </a:r>
                      <a:endParaRPr lang="ko-KR" altLang="en-US" sz="18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810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1.9%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55%</a:t>
                      </a:r>
                      <a:endParaRPr lang="ko-KR" altLang="en-US" sz="20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8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165" y="228600"/>
            <a:ext cx="8252635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16.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결혼연령이 늦어지고 있다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6390" y="1600200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우리나라 여성의 평균 초혼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初婚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연령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911360" y="6457890"/>
            <a:ext cx="6080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경제협력개발기구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(OECD)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418130"/>
              </p:ext>
            </p:extLst>
          </p:nvPr>
        </p:nvGraphicFramePr>
        <p:xfrm>
          <a:off x="1027799" y="2438400"/>
          <a:ext cx="7088400" cy="32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1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0060" y="3202"/>
            <a:ext cx="20183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&lt;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제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Elephant" pitchFamily="18" charset="0"/>
                <a:ea typeface="HY헤드라인M" pitchFamily="18" charset="-127"/>
                <a:cs typeface="나눔고딕 Bold"/>
              </a:rPr>
              <a:t>I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부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&gt;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77050" y="1765300"/>
            <a:ext cx="8080402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 저성장</a:t>
            </a:r>
            <a:r>
              <a:rPr kumimoji="0" lang="en-US" altLang="ko-KR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·</a:t>
            </a:r>
            <a:r>
              <a:rPr kumimoji="0" lang="ko-KR" altLang="en-US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결핍의 시대가  </a:t>
            </a:r>
            <a:endParaRPr kumimoji="0" lang="en-US" altLang="ko-KR" sz="5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</a:t>
            </a:r>
            <a:r>
              <a:rPr kumimoji="0" lang="en-US" altLang="ko-KR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                    </a:t>
            </a:r>
            <a:r>
              <a:rPr kumimoji="0" lang="ko-KR" altLang="en-US" sz="5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오고있다</a:t>
            </a:r>
            <a:endParaRPr kumimoji="0" lang="en-US" altLang="ko-KR" sz="5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  <p:extLst>
      <p:ext uri="{BB962C8B-B14F-4D97-AF65-F5344CB8AC3E}">
        <p14:creationId xmlns:p14="http://schemas.microsoft.com/office/powerpoint/2010/main" val="15850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165" y="228600"/>
            <a:ext cx="8252635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출산연령이 늦어지고 있다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" name="그룹 12"/>
          <p:cNvGrpSpPr/>
          <p:nvPr/>
        </p:nvGrpSpPr>
        <p:grpSpPr>
          <a:xfrm>
            <a:off x="862244" y="1905000"/>
            <a:ext cx="7419513" cy="4876800"/>
            <a:chOff x="1066800" y="1447800"/>
            <a:chExt cx="7419513" cy="5257800"/>
          </a:xfrm>
        </p:grpSpPr>
        <p:graphicFrame>
          <p:nvGraphicFramePr>
            <p:cNvPr id="5" name="차트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19192358"/>
                </p:ext>
              </p:extLst>
            </p:nvPr>
          </p:nvGraphicFramePr>
          <p:xfrm>
            <a:off x="1066800" y="1447800"/>
            <a:ext cx="6858000" cy="5257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276513" y="2971800"/>
              <a:ext cx="2209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29.0 25</a:t>
              </a:r>
              <a:r>
                <a:rPr lang="ko-KR" altLang="en-US" sz="2000" dirty="0" smtClean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개국 평균</a:t>
              </a:r>
            </a:p>
          </p:txBody>
        </p:sp>
        <p:cxnSp>
          <p:nvCxnSpPr>
            <p:cNvPr id="4" name="직선 연결선 3"/>
            <p:cNvCxnSpPr/>
            <p:nvPr/>
          </p:nvCxnSpPr>
          <p:spPr bwMode="auto">
            <a:xfrm>
              <a:off x="2590800" y="4114800"/>
              <a:ext cx="228600" cy="0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 flipV="1">
              <a:off x="2590800" y="4724400"/>
              <a:ext cx="228600" cy="228600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/>
            <p:cNvCxnSpPr/>
            <p:nvPr/>
          </p:nvCxnSpPr>
          <p:spPr bwMode="auto">
            <a:xfrm flipV="1">
              <a:off x="2590800" y="4838699"/>
              <a:ext cx="266700" cy="647701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/>
            <p:cNvCxnSpPr/>
            <p:nvPr/>
          </p:nvCxnSpPr>
          <p:spPr bwMode="auto">
            <a:xfrm>
              <a:off x="2580813" y="4533900"/>
              <a:ext cx="228600" cy="76200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/>
            <p:cNvCxnSpPr/>
            <p:nvPr/>
          </p:nvCxnSpPr>
          <p:spPr bwMode="auto">
            <a:xfrm flipV="1">
              <a:off x="2628900" y="5801916"/>
              <a:ext cx="228600" cy="103585"/>
            </a:xfrm>
            <a:prstGeom prst="line">
              <a:avLst/>
            </a:prstGeom>
            <a:noFill/>
            <a:ln w="28575" cap="flat" cmpd="sng" algn="ctr">
              <a:solidFill>
                <a:schemeClr val="tx1">
                  <a:lumMod val="85000"/>
                  <a:lumOff val="1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1970968" y="1371600"/>
            <a:ext cx="5202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OECD 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주요국의 평균 초산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初産</a:t>
            </a:r>
            <a:r>
              <a:rPr lang="en-US" altLang="ko-KR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u="sng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연령</a:t>
            </a:r>
          </a:p>
        </p:txBody>
      </p:sp>
    </p:spTree>
    <p:extLst>
      <p:ext uri="{BB962C8B-B14F-4D97-AF65-F5344CB8AC3E}">
        <p14:creationId xmlns:p14="http://schemas.microsoft.com/office/powerpoint/2010/main" val="41250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33051" y="228600"/>
            <a:ext cx="87296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18.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기혼여성의 출산기피현상이 심각하다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7696" y="1600200"/>
            <a:ext cx="83777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자녀 한 명으로 끝내겠다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44.7%</a:t>
            </a:r>
          </a:p>
          <a:p>
            <a:pPr lvl="1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아이를 낳지 않겠다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2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15% (2003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➡ 22% (2017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아이 낳기를 포기한 이유는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marL="1257300" lvl="2" indent="-342900">
              <a:lnSpc>
                <a:spcPct val="150000"/>
              </a:lnSpc>
              <a:buFontTx/>
              <a:buChar char="-"/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육아 교육비 부담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257300" lvl="2" indent="-342900">
              <a:lnSpc>
                <a:spcPct val="150000"/>
              </a:lnSpc>
              <a:buFontTx/>
              <a:buChar char="-"/>
            </a:pPr>
            <a:r>
              <a:rPr kumimoji="0" lang="ko-KR" altLang="en-US" sz="28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양육 어려움</a:t>
            </a:r>
            <a:endParaRPr kumimoji="0" lang="en-US" altLang="ko-KR" sz="2800" dirty="0" smtClean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257300" lvl="2" indent="-342900">
              <a:lnSpc>
                <a:spcPct val="150000"/>
              </a:lnSpc>
              <a:buFontTx/>
              <a:buChar char="-"/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직장∙사회생활을 위해</a:t>
            </a:r>
            <a:endParaRPr kumimoji="0" lang="en-US" altLang="ko-KR" sz="2800" dirty="0" smtClean="0">
              <a:solidFill>
                <a:schemeClr val="tx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87560" y="6381690"/>
            <a:ext cx="608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조선일보</a:t>
            </a:r>
            <a:r>
              <a:rPr kumimoji="0"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한국갤럽조사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6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인구구조의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미래는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851" y="5715000"/>
            <a:ext cx="3627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인구학자 조영태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교수 예측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81000" y="182880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예상 출생아 수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6000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영∙유아시장규모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(40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6000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대비 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분의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 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축소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255485" y="181864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2023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 인구 약 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43</a:t>
                      </a:r>
                      <a:r>
                        <a:rPr lang="ko-KR" altLang="en-US" sz="15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만명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대학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(50</a:t>
                      </a:r>
                      <a:r>
                        <a:rPr lang="ko-KR" altLang="en-US" sz="15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만명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모집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들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신입생 </a:t>
                      </a:r>
                      <a:r>
                        <a:rPr lang="ko-KR" altLang="en-US" sz="15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충원위해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등록금 인하 경쟁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6096000" y="1807623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2025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</a:t>
                      </a:r>
                      <a:r>
                        <a:rPr lang="ko-KR" altLang="en-US" sz="15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세이상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고령자 중 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r>
                        <a:rPr lang="ko-KR" altLang="en-US" sz="15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이상 비율 </a:t>
                      </a:r>
                      <a:r>
                        <a:rPr lang="en-US" altLang="ko-KR" sz="15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41% </a:t>
                      </a:r>
                    </a:p>
                    <a:p>
                      <a:pPr algn="ctr" latinLnBrk="1"/>
                      <a:r>
                        <a:rPr lang="ko-KR" altLang="en-US" sz="15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웃돌아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오른쪽 화살표 12"/>
          <p:cNvSpPr/>
          <p:nvPr/>
        </p:nvSpPr>
        <p:spPr bwMode="auto">
          <a:xfrm>
            <a:off x="2733102" y="24723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" name="오른쪽 화살표 16"/>
          <p:cNvSpPr/>
          <p:nvPr/>
        </p:nvSpPr>
        <p:spPr bwMode="auto">
          <a:xfrm>
            <a:off x="5585553" y="24723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382838" y="388620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2028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90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 인구 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5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만명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돌파</a:t>
                      </a:r>
                      <a:endParaRPr lang="ko-KR" altLang="en-US" sz="15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/>
        </p:nvGraphicFramePr>
        <p:xfrm>
          <a:off x="3257323" y="3876040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2035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여성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 중 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명이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 이상인</a:t>
                      </a:r>
                      <a:endParaRPr lang="en-US" altLang="ko-KR" sz="15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‘</a:t>
                      </a:r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할머니 대국</a:t>
                      </a:r>
                      <a:r>
                        <a:rPr lang="en-US" altLang="ko-KR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’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6097838" y="3865023"/>
          <a:ext cx="2286000" cy="1752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000"/>
              </a:tblGrid>
              <a:tr h="475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2040</a:t>
                      </a:r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 이후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12766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인구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 중 </a:t>
                      </a:r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명이 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75</a:t>
                      </a:r>
                      <a:r>
                        <a:rPr lang="ko-KR" altLang="en-US" sz="15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세 넘어</a:t>
                      </a:r>
                      <a:endParaRPr lang="en-US" altLang="ko-KR" sz="15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사회보장 비용 급증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오른쪽 화살표 20"/>
          <p:cNvSpPr/>
          <p:nvPr/>
        </p:nvSpPr>
        <p:spPr bwMode="auto">
          <a:xfrm>
            <a:off x="2734940" y="45297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" name="오른쪽 화살표 21"/>
          <p:cNvSpPr/>
          <p:nvPr/>
        </p:nvSpPr>
        <p:spPr bwMode="auto">
          <a:xfrm>
            <a:off x="5587391" y="4529786"/>
            <a:ext cx="533400" cy="5334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7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20-1.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결핍의 시대에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대응하는 방법은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152400" y="1434706"/>
            <a:ext cx="89916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ko-KR" altLang="en-US" sz="2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절약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결핍의 시대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대비해 어떤 무기 준비하나요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결핍은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것이 없어지거나 모자란 상황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을 말합니다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고도성장시대에는 이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기준이 높아도 괜찮았습니다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성취할 기회가 많았으니까요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하지만 성취의 기회가 적고 평준화하는 저성장시대에는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있어야 할 것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기준이 높을수록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좌절하고 불행해질 확률이 높아집니다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그래서 요즘 아이들에게 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‘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결핍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’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에 적응하는 방식을 가르치는 부모님들이 있다고 합니다</a:t>
            </a:r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2200" dirty="0" smtClean="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조선일보 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2013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kumimoji="0" lang="ko-KR" altLang="en-US" sz="22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일자  </a:t>
            </a:r>
            <a:r>
              <a:rPr kumimoji="0" lang="ko-KR" altLang="en-US" sz="22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주말판</a:t>
            </a:r>
            <a:endParaRPr kumimoji="0" lang="en-US" altLang="ko-KR" sz="22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43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990600" y="1663005"/>
            <a:ext cx="7620000" cy="63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절약에 관한 책들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1219200" y="2406171"/>
            <a:ext cx="7620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여자의 습관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우아하게 가난해지는 법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50000"/>
              </a:lnSpc>
              <a:buFont typeface="Wingdings" pitchFamily="2" charset="2"/>
              <a:buChar char="§"/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어느 날 나는 그만 벌기로 결심했다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&lt;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만원으로 살아보기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20-2.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저성장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결핍의 시대에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대응하는 방법은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3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0060" y="3202"/>
            <a:ext cx="20183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&lt;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제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Elephant" pitchFamily="18" charset="0"/>
                <a:ea typeface="HY헤드라인M" pitchFamily="18" charset="-127"/>
                <a:cs typeface="나눔고딕 Bold"/>
              </a:rPr>
              <a:t>II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부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5578" y="2446618"/>
            <a:ext cx="8499822" cy="128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부모의 미래 </a:t>
            </a:r>
            <a:r>
              <a:rPr kumimoji="0" lang="en-US" altLang="ko-KR" sz="5400" kern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&amp; </a:t>
            </a:r>
            <a:r>
              <a:rPr kumimoji="0" lang="ko-KR" altLang="en-US" sz="5400" kern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자녀의 </a:t>
            </a: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미래</a:t>
            </a:r>
            <a:endParaRPr kumimoji="0" lang="en-US" altLang="ko-KR" sz="5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  <p:extLst>
      <p:ext uri="{BB962C8B-B14F-4D97-AF65-F5344CB8AC3E}">
        <p14:creationId xmlns:p14="http://schemas.microsoft.com/office/powerpoint/2010/main" val="22685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퇴직 후의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120,000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시간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03632" y="1365250"/>
            <a:ext cx="88392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52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세에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퇴직하고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82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평균수명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까지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산다면 퇴직 후 인생은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30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 후 하루 여유시간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(11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 * 365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*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30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=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120,450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120,450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/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2,092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연평균 근로시간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) =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약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58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 후의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30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년은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느낌상으로 현역시절에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년에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해당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 까지 </a:t>
            </a:r>
            <a:r>
              <a:rPr kumimoji="0" lang="en-US" altLang="ko-KR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년을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생각하면 현역시절의 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92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년에 </a:t>
            </a:r>
            <a:r>
              <a:rPr kumimoji="0" lang="ko-KR" altLang="en-US" sz="22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해당</a:t>
            </a:r>
            <a:endParaRPr kumimoji="0" lang="en-US" altLang="ko-KR" sz="22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30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765694" y="5265738"/>
            <a:ext cx="4406506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latinLnBrk="0" hangingPunct="0">
              <a:lnSpc>
                <a:spcPct val="200000"/>
              </a:lnSpc>
            </a:pP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2019</a:t>
            </a: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가계금융복지조사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ko-KR" sz="1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72576"/>
              </p:ext>
            </p:extLst>
          </p:nvPr>
        </p:nvGraphicFramePr>
        <p:xfrm>
          <a:off x="1212105" y="1696860"/>
          <a:ext cx="6096000" cy="36371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48000"/>
                <a:gridCol w="3048000"/>
              </a:tblGrid>
              <a:tr h="619620"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2400" u="none" baseline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06948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 자산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  채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9,000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9,300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</a:tr>
              <a:tr h="106948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순 자산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부동산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9,700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   3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</a:tr>
              <a:tr h="619620"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가용 순 금융자산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5,900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 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R="180000" anchor="ctr"/>
                </a:tc>
              </a:tr>
            </a:tbl>
          </a:graphicData>
        </a:graphic>
      </p:graphicFrame>
      <p:sp>
        <p:nvSpPr>
          <p:cNvPr id="10" name="뺄셈 기호 9"/>
          <p:cNvSpPr/>
          <p:nvPr/>
        </p:nvSpPr>
        <p:spPr bwMode="auto">
          <a:xfrm>
            <a:off x="4664917" y="3139861"/>
            <a:ext cx="269875" cy="225425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3" name="뺄셈 기호 12"/>
          <p:cNvSpPr/>
          <p:nvPr/>
        </p:nvSpPr>
        <p:spPr bwMode="auto">
          <a:xfrm>
            <a:off x="4664917" y="4341118"/>
            <a:ext cx="269875" cy="225425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4" name="등호 13"/>
          <p:cNvSpPr/>
          <p:nvPr/>
        </p:nvSpPr>
        <p:spPr bwMode="auto">
          <a:xfrm>
            <a:off x="4664917" y="3794870"/>
            <a:ext cx="269875" cy="223838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5" name="등호 14"/>
          <p:cNvSpPr/>
          <p:nvPr/>
        </p:nvSpPr>
        <p:spPr bwMode="auto">
          <a:xfrm>
            <a:off x="4664917" y="4957763"/>
            <a:ext cx="269875" cy="223837"/>
          </a:xfrm>
          <a:prstGeom prst="mathEqual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6" name="뺄셈 기호 15"/>
          <p:cNvSpPr/>
          <p:nvPr/>
        </p:nvSpPr>
        <p:spPr bwMode="auto">
          <a:xfrm>
            <a:off x="4260105" y="3425793"/>
            <a:ext cx="3240087" cy="179387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7" name="뺄셈 기호 16"/>
          <p:cNvSpPr/>
          <p:nvPr/>
        </p:nvSpPr>
        <p:spPr bwMode="auto">
          <a:xfrm>
            <a:off x="4260105" y="4566543"/>
            <a:ext cx="3240087" cy="179388"/>
          </a:xfrm>
          <a:prstGeom prst="mathMinus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solidFill>
                <a:schemeClr val="tx2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6405" name="모서리가 둥근 직사각형 17"/>
          <p:cNvSpPr>
            <a:spLocks noChangeArrowheads="1"/>
          </p:cNvSpPr>
          <p:nvPr/>
        </p:nvSpPr>
        <p:spPr bwMode="auto">
          <a:xfrm>
            <a:off x="1059705" y="2263774"/>
            <a:ext cx="6629400" cy="309223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/>
          <a:lstStyle/>
          <a:p>
            <a:pPr eaLnBrk="0" latinLnBrk="0" hangingPunct="0"/>
            <a:endParaRPr kumimoji="0" lang="ko-KR" altLang="en-US">
              <a:solidFill>
                <a:schemeClr val="tx2"/>
              </a:solidFill>
            </a:endParaRPr>
          </a:p>
        </p:txBody>
      </p:sp>
      <p:sp>
        <p:nvSpPr>
          <p:cNvPr id="164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228600"/>
            <a:ext cx="9034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50</a:t>
            </a:r>
            <a:r>
              <a:rPr lang="ko-KR" altLang="en-US" sz="3600" dirty="0">
                <a:latin typeface="HY헤드라인M" pitchFamily="18" charset="-127"/>
                <a:ea typeface="HY헤드라인M" pitchFamily="18" charset="-127"/>
              </a:rPr>
              <a:t>대 가구 보유자산 현황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1229" y="228600"/>
            <a:ext cx="8252635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우리나라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65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세 이상 고령자의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국민연금수령 현황은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 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685801" y="1295400"/>
            <a:ext cx="784860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국민연금 수급대상자 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말 현재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- 65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 이상 노인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803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 중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42.5%</a:t>
            </a:r>
            <a:endParaRPr kumimoji="0" lang="en-US" altLang="ko-KR" sz="28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노령연금 수령액 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말 현재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 미만 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80.0%</a:t>
            </a:r>
            <a:endParaRPr kumimoji="0" lang="en-US" altLang="ko-KR" sz="28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100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만원 이상  </a:t>
            </a:r>
            <a:r>
              <a:rPr kumimoji="0" lang="en-US" altLang="ko-KR" sz="2800" kern="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6.6%</a:t>
            </a:r>
            <a:endParaRPr kumimoji="0" lang="en-US" altLang="ko-KR" sz="28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퇴직연금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 </a:t>
            </a:r>
            <a:r>
              <a:rPr kumimoji="0" lang="ko-KR" altLang="en-US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개인연금</a:t>
            </a:r>
            <a:r>
              <a:rPr kumimoji="0" lang="en-US" altLang="ko-KR" sz="2800" kern="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2200" kern="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31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입구관리보다 더 중요한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출구관리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61938" y="1822450"/>
            <a:ext cx="78914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언론인의 지적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어떤 형편에서든지 자족하기를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….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1152525" y="2971800"/>
            <a:ext cx="6848475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궁핍하므로 말하는 것이 아니라 어떠한 형편에서든지 나는 자족하기를 </a:t>
            </a:r>
            <a:r>
              <a:rPr kumimoji="0" lang="ko-KR" altLang="en-US" sz="2000" dirty="0" err="1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배웠노니</a:t>
            </a:r>
            <a:r>
              <a:rPr kumimoji="0" lang="ko-KR" altLang="en-US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나는 비천에 처할 줄도 알고 풍부에 처할 줄도 알아 모든 일 곧 배부름과 배고픔과 풍부와 궁핍에도 처할 줄 아는 일체의 비결을 배웠노라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000" dirty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내게 능력 주시는 자 안에서 내가 모든 것을 할 수 있느니라</a:t>
            </a:r>
            <a:endParaRPr kumimoji="0" lang="en-US" altLang="ko-KR" sz="200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 eaLnBrk="0" latinLnBrk="0" hangingPunct="0">
              <a:lnSpc>
                <a:spcPct val="150000"/>
              </a:lnSpc>
            </a:pPr>
            <a:r>
              <a:rPr kumimoji="0"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신약성경 </a:t>
            </a:r>
            <a:r>
              <a:rPr kumimoji="0" lang="ko-KR" altLang="en-US" sz="20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빌립보서</a:t>
            </a:r>
            <a:r>
              <a:rPr kumimoji="0"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4:11~13)</a:t>
            </a:r>
            <a:endParaRPr kumimoji="0" lang="ko-KR" altLang="en-US" sz="20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417" name="모서리가 둥근 직사각형 19"/>
          <p:cNvSpPr>
            <a:spLocks noChangeArrowheads="1"/>
          </p:cNvSpPr>
          <p:nvPr/>
        </p:nvSpPr>
        <p:spPr bwMode="auto">
          <a:xfrm>
            <a:off x="609600" y="2895600"/>
            <a:ext cx="7924800" cy="3429000"/>
          </a:xfrm>
          <a:prstGeom prst="roundRect">
            <a:avLst>
              <a:gd name="adj" fmla="val 3468"/>
            </a:avLst>
          </a:prstGeom>
          <a:noFill/>
          <a:ln w="25400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퇴직예정자 대상 교육장에서 </a:t>
            </a:r>
            <a:endParaRPr kumimoji="0" lang="en-US" altLang="ko-KR" sz="36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8" latinLnBrk="0">
              <a:defRPr/>
            </a:pP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들은 이야기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8861" y="1752600"/>
            <a:ext cx="8246278" cy="424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이런 교육을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쯤 전에 아내와 함께 받게 해줬어야지 지금 혼자 와서 교육을 받으면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내일 모레가 퇴직인데</a:t>
            </a: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준비는 언제하며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권한은 아내가 다 가지고 있는데 내 말 안 듣는 아내는 누가 설득하란 말입니까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5527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3149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일본의 사례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1389337"/>
            <a:ext cx="8686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1975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일본연수시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경험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직장인의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일자리 사례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①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아파트 관리인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② </a:t>
            </a:r>
            <a:r>
              <a:rPr kumimoji="0" lang="ko-KR" altLang="en-US" sz="2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생협지역위원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③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회사고문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④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컴퓨터 강사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⑤ </a:t>
            </a:r>
            <a:r>
              <a:rPr kumimoji="0" lang="ko-KR" altLang="en-US" sz="2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가사대행서비스</a:t>
            </a:r>
            <a:endParaRPr kumimoji="0" lang="en-US" altLang="ko-KR" sz="2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6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60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  ⑥ </a:t>
            </a:r>
            <a:r>
              <a:rPr kumimoji="0" lang="ko-KR" altLang="en-US" sz="26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노노케어</a:t>
            </a:r>
            <a:r>
              <a:rPr kumimoji="0" lang="ko-KR" altLang="en-US" sz="26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∙</a:t>
            </a:r>
            <a:r>
              <a:rPr kumimoji="0" lang="ko-KR" altLang="en-US" sz="26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영유아케어</a:t>
            </a:r>
            <a:endParaRPr kumimoji="0" lang="en-US" altLang="ko-KR" sz="26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(</a:t>
            </a:r>
            <a:r>
              <a:rPr kumimoji="0"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kumimoji="0"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주간동양경제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가장 확실한 노후대비는 평생현역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51427" y="1358460"/>
            <a:ext cx="889257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20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재취업</a:t>
            </a:r>
            <a:endParaRPr kumimoji="0" lang="en-US" altLang="ko-KR" sz="28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재취업사례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월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50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만원의 근로소득은 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</a:t>
            </a:r>
            <a:r>
              <a:rPr kumimoji="0" lang="ko-KR" altLang="en-US" sz="2400" kern="0" dirty="0" err="1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억원의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정기예금과 같은 효과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vl="1" latinLnBrk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부부가 체면을 버리고 허드렛일이라도 하겠다는 마음가짐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자기실현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취미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활동</a:t>
            </a:r>
            <a:endParaRPr kumimoji="0" lang="en-US" altLang="ko-KR" sz="24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20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사회공헌</a:t>
            </a: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(NPO: Non Profit Organization)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활동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 세 번의 정년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고용정년 → </a:t>
            </a:r>
            <a:r>
              <a:rPr kumimoji="0" lang="ko-KR" altLang="en-US" sz="2400" kern="0" dirty="0" err="1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일의정년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→ </a:t>
            </a:r>
            <a:r>
              <a:rPr kumimoji="0" lang="ko-KR" altLang="en-US" sz="24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인생정년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-23035" y="228600"/>
            <a:ext cx="85772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일본에서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인기있는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은퇴남편 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           1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순위는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937227" y="1441450"/>
            <a:ext cx="6530373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싹싹한 남편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요리 잘 하는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아내 말 잘 듣는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운동 잘 하는 남편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맑은 고딕"/>
                <a:ea typeface="맑은 고딕"/>
              </a:rPr>
              <a:t>…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집에 없는 남편</a:t>
            </a:r>
            <a:r>
              <a:rPr kumimoji="0" lang="en-US" altLang="ko-KR" sz="2800" kern="0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    &lt;</a:t>
            </a:r>
            <a:r>
              <a:rPr kumimoji="0" lang="ko-KR" altLang="en-US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은퇴설계 전문가 오가와 유리</a:t>
            </a:r>
            <a:r>
              <a:rPr kumimoji="0" lang="en-US" altLang="ko-KR" sz="2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799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5425"/>
            <a:ext cx="8805862" cy="692150"/>
          </a:xfrm>
        </p:spPr>
        <p:txBody>
          <a:bodyPr lIns="91436" tIns="45718" rIns="91436" bIns="45718" anchor="ctr">
            <a:noAutofit/>
          </a:bodyPr>
          <a:lstStyle/>
          <a:p>
            <a:pPr algn="l"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필요한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존재가 되지 못한 걱정이 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ko-KR" altLang="en-US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두려움 만든다</a:t>
            </a:r>
            <a:r>
              <a:rPr lang="en-US" altLang="ko-KR" sz="36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88" y="1236937"/>
            <a:ext cx="8991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자신이 다른 사람들에게 쓸모 있는 존재가 아니라고 생각하는 노인은 자신이 남에게 유용한 존재라고 느낀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노인보다 일찍 숨질 가능성이 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배 가까이 높게 나왔다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    ( </a:t>
            </a:r>
            <a:r>
              <a:rPr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략</a:t>
            </a:r>
            <a:r>
              <a:rPr lang="ko-KR" altLang="en-US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부유한 나라에서 고통과 분노의 정도가 더 심한 건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물질적 부가 부족해서가 아니다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남에게 필요한 존재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란 느낌이나 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내가 사회와 함께 하고 있다</a:t>
            </a:r>
            <a:r>
              <a:rPr lang="en-US" altLang="ko-KR" sz="2800" dirty="0" smtClean="0">
                <a:solidFill>
                  <a:schemeClr val="accent2"/>
                </a:solidFill>
                <a:latin typeface="+mj-lt"/>
                <a:ea typeface="HY헤드라인M" pitchFamily="18" charset="-127"/>
              </a:rPr>
              <a:t>’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는 느낌을 더 이상 갖지 못하기 때문에 불행해지는 것이다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             </a:t>
            </a:r>
            <a:r>
              <a:rPr lang="ko-KR" altLang="en-US" sz="2800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달라이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라마 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티베트 종교지도자</a:t>
            </a:r>
            <a:r>
              <a:rPr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7620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액티브시니어들의 다양한 사례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88136" y="1505642"/>
            <a:ext cx="8991600" cy="552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중학교 교장에서 연꽃재배 전문가로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한전 직원에서 문화유산 해설가로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국책연구소 부원장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독립연구소 설립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후지은행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국제금융 부장에서 연금교육 전문가로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(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일본인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증권사 임원에서 대학교수</a:t>
            </a: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KOICA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해외봉사단원으로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초등학교 교장에서 이용원 원장으로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대기업 임원 </a:t>
            </a:r>
            <a:r>
              <a:rPr kumimoji="0" lang="ko-KR" altLang="en-US" sz="27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퇴직후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택배분류 일자리로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통계직공무원에서 요양보조원으로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  <a:defRPr/>
            </a:pPr>
            <a:r>
              <a:rPr kumimoji="0" lang="en-US" altLang="ko-KR" sz="27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kumimoji="0" lang="en-US" altLang="ko-KR" sz="27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10. 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자녀리스크를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아십니까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228600" y="1981200"/>
            <a:ext cx="8915400" cy="316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자녀의 사업실패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신용불량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이혼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캥거루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), Parasite single(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),</a:t>
            </a:r>
          </a:p>
          <a:p>
            <a:pPr marL="514350" indent="-514350" eaLnBrk="0" fontAlgn="ctr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KIPPERS 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부모의 노후자금을 갉아 먹는 자녀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영국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77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37602" y="228600"/>
            <a:ext cx="9034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자녀교육비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결혼비용에 대한 인식차이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01870" y="2430510"/>
          <a:ext cx="7848600" cy="236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04388"/>
                <a:gridCol w="1281404"/>
                <a:gridCol w="1281404"/>
                <a:gridCol w="1281404"/>
              </a:tblGrid>
              <a:tr h="530586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15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대학 등록금은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책임이다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158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책임이다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O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X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3790" y="4850856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필자 작성</a:t>
            </a:r>
          </a:p>
        </p:txBody>
      </p:sp>
    </p:spTree>
    <p:extLst>
      <p:ext uri="{BB962C8B-B14F-4D97-AF65-F5344CB8AC3E}">
        <p14:creationId xmlns:p14="http://schemas.microsoft.com/office/powerpoint/2010/main" val="10633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9034462" cy="692150"/>
          </a:xfrm>
        </p:spPr>
        <p:txBody>
          <a:bodyPr lIns="91436" tIns="45718" rIns="91436" bIns="45718" anchor="ctr"/>
          <a:lstStyle/>
          <a:p>
            <a:pPr algn="l"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 지원에 대한 책임감은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04800" y="1752600"/>
          <a:ext cx="7924008" cy="15385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80008"/>
                <a:gridCol w="1548000"/>
                <a:gridCol w="1548000"/>
                <a:gridCol w="1548000"/>
              </a:tblGrid>
              <a:tr h="530586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전체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부모세대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자녀세대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100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결혼비용은</a:t>
                      </a:r>
                      <a:endParaRPr lang="en-US" altLang="ko-KR" sz="24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부모가 지원해야 한다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78%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85%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203" y="6019800"/>
            <a:ext cx="7587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한국여성정책연구원 </a:t>
            </a:r>
            <a:r>
              <a:rPr lang="en-US" altLang="ko-KR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고비용 결혼문화 개선을 위한 정책방안 연구</a:t>
            </a:r>
            <a:r>
              <a:rPr lang="en-US" altLang="ko-KR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(2014)</a:t>
            </a:r>
            <a:endParaRPr lang="ko-KR" altLang="en-US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54115" y="3840832"/>
          <a:ext cx="7368000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3048000"/>
              </a:tblGrid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부모의 지원을</a:t>
                      </a:r>
                      <a:endParaRPr lang="en-US" altLang="ko-KR" sz="2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전혀 받지 않은 결혼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 후 양가 부모에 대한</a:t>
                      </a:r>
                      <a:endParaRPr lang="en-US" altLang="ko-KR" sz="24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생활비 지원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9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13.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자녀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인당 결혼비용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20454"/>
              </p:ext>
            </p:extLst>
          </p:nvPr>
        </p:nvGraphicFramePr>
        <p:xfrm>
          <a:off x="565632" y="2143407"/>
          <a:ext cx="7560000" cy="2180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000"/>
                <a:gridCol w="2520000"/>
                <a:gridCol w="2520000"/>
              </a:tblGrid>
              <a:tr h="726817"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아들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딸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7268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총액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7,116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9,216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68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부모부담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3,900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(6,500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1068" y="4485825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최근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 이내 자녀를 결혼 시킨 부모 및 결혼 당사자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 조사 결과</a:t>
            </a:r>
            <a:endParaRPr lang="en-US" altLang="ko-KR" sz="16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서울시 인생이모작실태</a:t>
            </a:r>
            <a:r>
              <a:rPr lang="en-US" altLang="ko-KR" dirty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(2016)</a:t>
            </a:r>
            <a:endParaRPr lang="en-US" altLang="ko-KR" sz="16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웨딩컨설팅업체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듀오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웨드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(2017 </a:t>
            </a:r>
            <a:r>
              <a:rPr lang="ko-KR" altLang="en-US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결혼비용실태보고서</a:t>
            </a:r>
            <a:r>
              <a:rPr lang="en-US" altLang="ko-KR" sz="16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16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9832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736" y="9087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7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14. </a:t>
            </a:r>
            <a:r>
              <a:rPr kumimoji="0" lang="ko-KR" altLang="en-US" sz="37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서울 중산층 가정의 사교육비 사례</a:t>
            </a:r>
            <a:r>
              <a:rPr kumimoji="0" lang="en-US" altLang="ko-KR" sz="37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endParaRPr kumimoji="0" lang="ko-KR" altLang="en-US" sz="37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73159"/>
              </p:ext>
            </p:extLst>
          </p:nvPr>
        </p:nvGraphicFramePr>
        <p:xfrm>
          <a:off x="501268" y="1600390"/>
          <a:ext cx="7543800" cy="46522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66460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초</a:t>
                      </a:r>
                      <a:r>
                        <a:rPr lang="en-US" altLang="ko-KR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2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중</a:t>
                      </a:r>
                      <a:r>
                        <a:rPr lang="en-US" altLang="ko-KR" sz="2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2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646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일반과목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110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일반과목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646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예체능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33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예체능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47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646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143</a:t>
                      </a:r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합계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147</a:t>
                      </a:r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4604">
                <a:tc gridSpan="2">
                  <a:txBody>
                    <a:bodyPr/>
                    <a:lstStyle/>
                    <a:p>
                      <a:r>
                        <a:rPr lang="ko-KR" altLang="en-US" sz="2400" smtClean="0">
                          <a:latin typeface="HY헤드라인M" pitchFamily="18" charset="-127"/>
                          <a:ea typeface="HY헤드라인M" pitchFamily="18" charset="-127"/>
                        </a:rPr>
                        <a:t>연간 </a:t>
                      </a:r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사교육비 합계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3,360</a:t>
                      </a:r>
                      <a:r>
                        <a:rPr lang="ko-KR" altLang="en-US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4604">
                <a:tc gridSpan="2">
                  <a:txBody>
                    <a:bodyPr/>
                    <a:lstStyle/>
                    <a:p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부부 합산 </a:t>
                      </a:r>
                      <a:r>
                        <a:rPr lang="ko-KR" altLang="en-US" sz="2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연수입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4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억원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4604">
                <a:tc gridSpan="2">
                  <a:txBody>
                    <a:bodyPr/>
                    <a:lstStyle/>
                    <a:p>
                      <a:r>
                        <a:rPr lang="ko-KR" altLang="en-US" sz="2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연수입중</a:t>
                      </a:r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사교육비 비율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latinLnBrk="1"/>
                      <a:r>
                        <a:rPr lang="en-US" altLang="ko-KR" sz="24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33.6%</a:t>
                      </a:r>
                      <a:endParaRPr lang="ko-KR" altLang="en-US" sz="24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2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+mj-lt"/>
                <a:ea typeface="HY헤드라인M" pitchFamily="18" charset="-127"/>
                <a:cs typeface="+mj-cs"/>
              </a:rPr>
              <a:t>‘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노후파산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+mj-lt"/>
                <a:ea typeface="HY헤드라인M" pitchFamily="18" charset="-127"/>
                <a:cs typeface="+mj-cs"/>
              </a:rPr>
              <a:t>’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남의 일이 아니다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직사각형 6"/>
          <p:cNvSpPr>
            <a:spLocks noChangeArrowheads="1"/>
          </p:cNvSpPr>
          <p:nvPr/>
        </p:nvSpPr>
        <p:spPr bwMode="auto">
          <a:xfrm>
            <a:off x="190500" y="1361301"/>
            <a:ext cx="8763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일본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NHK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스페셜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노인표류사회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노후파산의 현실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+mj-lt"/>
                <a:ea typeface="HY헤드라인M" pitchFamily="18" charset="-127"/>
              </a:rPr>
              <a:t>’</a:t>
            </a: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가족형태의 변화를 따라잡지 못하는 복지제도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일본의 독거노인 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630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 명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만 명이 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노후파산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상태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연금부족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특히 자영업자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농업종사자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생애미혼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사별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이혼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=&gt; 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노후싱글</a:t>
            </a:r>
            <a:endParaRPr kumimoji="0" lang="en-US" altLang="ko-KR" sz="2800" dirty="0" smtClean="0">
              <a:solidFill>
                <a:schemeClr val="tx2"/>
              </a:solidFill>
              <a:latin typeface="+mj-lt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병원비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간병비</a:t>
            </a:r>
            <a:endParaRPr kumimoji="0" lang="en-US" altLang="ko-KR" sz="2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성실하게 살아왔는데도 노후파산</a:t>
            </a:r>
            <a:r>
              <a:rPr kumimoji="0" lang="en-US" altLang="ko-KR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6167" y="91884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15.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노후빈곤층 전락 위험성도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479" y="1600200"/>
            <a:ext cx="8922121" cy="4246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대초 주된 직장 퇴직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재취업 해도 소득은 절반 이하로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자녀교육비∙결혼비용은 증가추세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노부모 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요양비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∙의료비 지출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대이후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중산층 탈락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11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16.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결혼비용에 대한 신혼부부의 생각은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685800" y="1981200"/>
          <a:ext cx="7620000" cy="34935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/>
                <a:gridCol w="1466850"/>
                <a:gridCol w="1428750"/>
              </a:tblGrid>
              <a:tr h="565472">
                <a:tc>
                  <a:txBody>
                    <a:bodyPr/>
                    <a:lstStyle/>
                    <a:p>
                      <a:pPr latinLnBrk="1"/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아니요</a:t>
                      </a:r>
                      <a:endParaRPr lang="ko-KR" altLang="en-US" sz="24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부모가 내 결혼비용 때문에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힘들어 하셨다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나는 남들에 비해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결혼비용을 적게 쓴 편이다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35%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9760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남들은 나보다</a:t>
                      </a:r>
                      <a:endParaRPr lang="en-US" altLang="ko-KR" sz="2400" b="0" dirty="0" smtClean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더 지원받는</a:t>
                      </a:r>
                      <a:r>
                        <a:rPr lang="en-US" altLang="ko-KR" sz="2400" b="0" baseline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경우가 많다</a:t>
                      </a:r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52%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accent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48%</a:t>
                      </a:r>
                      <a:endParaRPr lang="ko-KR" altLang="en-US" sz="2400" b="0" dirty="0">
                        <a:solidFill>
                          <a:schemeClr val="accent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46581" y="5486400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한국여성정책연구원</a:t>
            </a:r>
          </a:p>
        </p:txBody>
      </p:sp>
    </p:spTree>
    <p:extLst>
      <p:ext uri="{BB962C8B-B14F-4D97-AF65-F5344CB8AC3E}">
        <p14:creationId xmlns:p14="http://schemas.microsoft.com/office/powerpoint/2010/main" val="166574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9388" y="228600"/>
            <a:ext cx="85772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17.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냉혹한 사회를 살아가야 하는데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…</a:t>
            </a:r>
          </a:p>
        </p:txBody>
      </p:sp>
      <p:sp>
        <p:nvSpPr>
          <p:cNvPr id="3" name="TextBox 10"/>
          <p:cNvSpPr txBox="1">
            <a:spLocks noChangeArrowheads="1"/>
          </p:cNvSpPr>
          <p:nvPr/>
        </p:nvSpPr>
        <p:spPr bwMode="auto">
          <a:xfrm>
            <a:off x="609600" y="5376351"/>
            <a:ext cx="8178862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1) 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남성 기준</a:t>
            </a:r>
            <a:endParaRPr kumimoji="0" lang="en-US" altLang="ko-KR" sz="1800" b="1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2) </a:t>
            </a:r>
            <a:r>
              <a:rPr kumimoji="0" lang="ko-KR" altLang="en-US" sz="1800" b="1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주직장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근속기간이 가장 길고 지속기간 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 이상인 직장</a:t>
            </a:r>
            <a:endParaRPr kumimoji="0" lang="en-US" altLang="ko-KR" sz="1800" b="1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&lt;</a:t>
            </a:r>
            <a:r>
              <a:rPr kumimoji="0"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베이비붐세대의 </a:t>
            </a:r>
            <a:r>
              <a:rPr kumimoji="0" lang="ko-KR" altLang="en-US" sz="1800" b="1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근로생애사연구</a:t>
            </a:r>
            <a:r>
              <a:rPr lang="en-US" altLang="ko-KR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&gt;, </a:t>
            </a:r>
            <a:r>
              <a:rPr lang="ko-KR" altLang="en-US" sz="1800" b="1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신동균 경희대 교수</a:t>
            </a:r>
            <a:endParaRPr kumimoji="0" lang="ko-KR" altLang="en-US" sz="1800" b="1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273455"/>
              </p:ext>
            </p:extLst>
          </p:nvPr>
        </p:nvGraphicFramePr>
        <p:xfrm>
          <a:off x="609600" y="3581400"/>
          <a:ext cx="7239000" cy="1728000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2413000"/>
                <a:gridCol w="2413000"/>
                <a:gridCol w="2413000"/>
              </a:tblGrid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1930~50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1958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1960</a:t>
                      </a:r>
                      <a:r>
                        <a:rPr lang="ko-KR" altLang="en-US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70~80%</a:t>
                      </a:r>
                    </a:p>
                  </a:txBody>
                  <a:tcPr marL="5787" marR="5787" marT="57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2600" b="1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r>
                        <a:rPr lang="ko-KR" altLang="en-US" sz="2600" b="1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 초반</a:t>
                      </a:r>
                      <a:endParaRPr lang="ko-KR" altLang="en-US" sz="2600" b="1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5787" marR="5787" marT="57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7391400" y="3048000"/>
            <a:ext cx="60960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(%)</a:t>
            </a:r>
            <a:endParaRPr kumimoji="0" lang="ko-KR" altLang="en-US" sz="18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024" y="1271358"/>
            <a:ext cx="8788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Char char="■"/>
            </a:pP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한국 대졸자 취업률</a:t>
            </a: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교육부발표</a:t>
            </a: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): 67.7%</a:t>
            </a:r>
          </a:p>
          <a:p>
            <a:pPr>
              <a:lnSpc>
                <a:spcPct val="200000"/>
              </a:lnSpc>
              <a:buFontTx/>
              <a:buChar char="■"/>
            </a:pP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20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20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 일본 대졸자 취업률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일본후생노동성발표</a:t>
            </a:r>
            <a:r>
              <a:rPr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97.6%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218841" y="2829925"/>
            <a:ext cx="5160387" cy="5601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Char char="■"/>
            </a:pPr>
            <a:r>
              <a:rPr lang="ko-KR" altLang="en-US" sz="2400" dirty="0" err="1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주직장에서</a:t>
            </a:r>
            <a:r>
              <a:rPr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세까지 근무할 확률</a:t>
            </a:r>
          </a:p>
        </p:txBody>
      </p:sp>
    </p:spTree>
    <p:extLst>
      <p:ext uri="{BB962C8B-B14F-4D97-AF65-F5344CB8AC3E}">
        <p14:creationId xmlns:p14="http://schemas.microsoft.com/office/powerpoint/2010/main" val="39306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18.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지금 기업에서는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896534"/>
            <a:ext cx="797045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속지 말자 학벌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다시 보자 </a:t>
            </a:r>
            <a:r>
              <a:rPr lang="ko-KR" altLang="en-US" sz="32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스펙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!</a:t>
            </a:r>
          </a:p>
          <a:p>
            <a:pPr>
              <a:lnSpc>
                <a:spcPct val="2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일류외고 </a:t>
            </a: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SKY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법대 </a:t>
            </a: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변호사 </a:t>
            </a: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kumimoji="0" lang="ko-KR" altLang="en-US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무직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200000"/>
              </a:lnSpc>
            </a:pPr>
            <a:r>
              <a:rPr kumimoji="0" lang="en-US" altLang="ko-KR" sz="32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고졸 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건설현장 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방수전문가 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>
              <a:lnSpc>
                <a:spcPct val="200000"/>
              </a:lnSpc>
            </a:pP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  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마스터 </a:t>
            </a:r>
            <a:r>
              <a:rPr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 70</a:t>
            </a:r>
            <a:r>
              <a:rPr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세까지 현역</a:t>
            </a:r>
            <a:endParaRPr lang="en-US" altLang="ko-KR" sz="3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56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직사각형 6"/>
          <p:cNvSpPr>
            <a:spLocks noChangeArrowheads="1"/>
          </p:cNvSpPr>
          <p:nvPr/>
        </p:nvSpPr>
        <p:spPr bwMode="auto">
          <a:xfrm>
            <a:off x="152400" y="1436325"/>
            <a:ext cx="8915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번 변호사 등록        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1906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3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kumimoji="0" lang="ko-KR" altLang="en-US" sz="30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만번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변호사 등록     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2006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3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2</a:t>
            </a:r>
            <a:r>
              <a:rPr kumimoji="0" lang="ko-KR" altLang="en-US" sz="30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만번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변호사 등록     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2014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endParaRPr kumimoji="0" lang="en-US" altLang="ko-KR" sz="3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3</a:t>
            </a:r>
            <a:r>
              <a:rPr kumimoji="0" lang="ko-KR" altLang="en-US" sz="30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만번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변호사 등록     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kumimoji="0" lang="en-US" altLang="ko-KR" sz="3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fontAlgn="ctr" latinLnBrk="0" hangingPunct="0">
              <a:lnSpc>
                <a:spcPct val="200000"/>
              </a:lnSpc>
            </a:pP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세무사</a:t>
            </a:r>
            <a:r>
              <a:rPr kumimoji="0" lang="en-US" altLang="ko-KR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3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법무사와 일감 경쟁</a:t>
            </a:r>
            <a:endParaRPr kumimoji="0" lang="en-US" altLang="ko-KR" sz="30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19.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등록변호사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만명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시대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" name="그룹 30"/>
          <p:cNvGrpSpPr/>
          <p:nvPr/>
        </p:nvGrpSpPr>
        <p:grpSpPr>
          <a:xfrm>
            <a:off x="6463552" y="2008145"/>
            <a:ext cx="2682368" cy="2971800"/>
            <a:chOff x="6463552" y="1882639"/>
            <a:chExt cx="2682368" cy="2971800"/>
          </a:xfrm>
        </p:grpSpPr>
        <p:grpSp>
          <p:nvGrpSpPr>
            <p:cNvPr id="3" name="그룹 29"/>
            <p:cNvGrpSpPr/>
            <p:nvPr/>
          </p:nvGrpSpPr>
          <p:grpSpPr>
            <a:xfrm>
              <a:off x="6463552" y="1882639"/>
              <a:ext cx="984517" cy="2971800"/>
              <a:chOff x="7175927" y="1597639"/>
              <a:chExt cx="984517" cy="2971800"/>
            </a:xfrm>
          </p:grpSpPr>
          <p:grpSp>
            <p:nvGrpSpPr>
              <p:cNvPr id="4" name="그룹 15"/>
              <p:cNvGrpSpPr/>
              <p:nvPr/>
            </p:nvGrpSpPr>
            <p:grpSpPr>
              <a:xfrm>
                <a:off x="7175927" y="1597639"/>
                <a:ext cx="387724" cy="838200"/>
                <a:chOff x="6652772" y="1600200"/>
                <a:chExt cx="387724" cy="990600"/>
              </a:xfrm>
            </p:grpSpPr>
            <p:cxnSp>
              <p:nvCxnSpPr>
                <p:cNvPr id="11" name="직선 연결선 10"/>
                <p:cNvCxnSpPr/>
                <p:nvPr/>
              </p:nvCxnSpPr>
              <p:spPr bwMode="auto">
                <a:xfrm>
                  <a:off x="6652772" y="1627094"/>
                  <a:ext cx="381000" cy="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" name="직선 연결선 12"/>
                <p:cNvCxnSpPr/>
                <p:nvPr/>
              </p:nvCxnSpPr>
              <p:spPr bwMode="auto">
                <a:xfrm>
                  <a:off x="7010400" y="1600200"/>
                  <a:ext cx="0" cy="99060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" name="직선 연결선 16"/>
                <p:cNvCxnSpPr/>
                <p:nvPr/>
              </p:nvCxnSpPr>
              <p:spPr bwMode="auto">
                <a:xfrm>
                  <a:off x="6659496" y="2568388"/>
                  <a:ext cx="381000" cy="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" name="그룹 18"/>
              <p:cNvGrpSpPr/>
              <p:nvPr/>
            </p:nvGrpSpPr>
            <p:grpSpPr>
              <a:xfrm>
                <a:off x="7178489" y="2740639"/>
                <a:ext cx="387724" cy="838200"/>
                <a:chOff x="6652772" y="1600200"/>
                <a:chExt cx="387724" cy="990600"/>
              </a:xfrm>
            </p:grpSpPr>
            <p:cxnSp>
              <p:nvCxnSpPr>
                <p:cNvPr id="20" name="직선 연결선 19"/>
                <p:cNvCxnSpPr/>
                <p:nvPr/>
              </p:nvCxnSpPr>
              <p:spPr bwMode="auto">
                <a:xfrm>
                  <a:off x="6652772" y="1627094"/>
                  <a:ext cx="381000" cy="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" name="직선 연결선 20"/>
                <p:cNvCxnSpPr/>
                <p:nvPr/>
              </p:nvCxnSpPr>
              <p:spPr bwMode="auto">
                <a:xfrm>
                  <a:off x="7010400" y="1600200"/>
                  <a:ext cx="0" cy="99060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" name="직선 연결선 21"/>
                <p:cNvCxnSpPr/>
                <p:nvPr/>
              </p:nvCxnSpPr>
              <p:spPr bwMode="auto">
                <a:xfrm>
                  <a:off x="6659496" y="2568388"/>
                  <a:ext cx="381000" cy="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" name="그룹 22"/>
              <p:cNvGrpSpPr/>
              <p:nvPr/>
            </p:nvGrpSpPr>
            <p:grpSpPr>
              <a:xfrm>
                <a:off x="7180729" y="3731239"/>
                <a:ext cx="387724" cy="838200"/>
                <a:chOff x="6652772" y="1600200"/>
                <a:chExt cx="387724" cy="990600"/>
              </a:xfrm>
            </p:grpSpPr>
            <p:cxnSp>
              <p:nvCxnSpPr>
                <p:cNvPr id="24" name="직선 연결선 23"/>
                <p:cNvCxnSpPr/>
                <p:nvPr/>
              </p:nvCxnSpPr>
              <p:spPr bwMode="auto">
                <a:xfrm>
                  <a:off x="6652772" y="1627094"/>
                  <a:ext cx="381000" cy="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직선 연결선 24"/>
                <p:cNvCxnSpPr/>
                <p:nvPr/>
              </p:nvCxnSpPr>
              <p:spPr bwMode="auto">
                <a:xfrm>
                  <a:off x="7010400" y="1600200"/>
                  <a:ext cx="0" cy="99060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직선 연결선 25"/>
                <p:cNvCxnSpPr/>
                <p:nvPr/>
              </p:nvCxnSpPr>
              <p:spPr bwMode="auto">
                <a:xfrm>
                  <a:off x="6659496" y="2568388"/>
                  <a:ext cx="381000" cy="0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rgbClr val="6D6E7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오른쪽 화살표 17"/>
              <p:cNvSpPr/>
              <p:nvPr/>
            </p:nvSpPr>
            <p:spPr bwMode="auto">
              <a:xfrm>
                <a:off x="7772400" y="1778854"/>
                <a:ext cx="381000" cy="457200"/>
              </a:xfrm>
              <a:prstGeom prst="rightArrow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8" name="오른쪽 화살표 27"/>
              <p:cNvSpPr/>
              <p:nvPr/>
            </p:nvSpPr>
            <p:spPr bwMode="auto">
              <a:xfrm>
                <a:off x="7776882" y="2859101"/>
                <a:ext cx="381000" cy="457200"/>
              </a:xfrm>
              <a:prstGeom prst="rightArrow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29" name="오른쪽 화살표 28"/>
              <p:cNvSpPr/>
              <p:nvPr/>
            </p:nvSpPr>
            <p:spPr bwMode="auto">
              <a:xfrm>
                <a:off x="7779444" y="3876595"/>
                <a:ext cx="381000" cy="457200"/>
              </a:xfrm>
              <a:prstGeom prst="rightArrow">
                <a:avLst/>
              </a:prstGeom>
              <a:solidFill>
                <a:schemeClr val="accent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7454152" y="1988244"/>
              <a:ext cx="1371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ko-KR" sz="3000" dirty="0" smtClean="0">
                  <a:solidFill>
                    <a:srgbClr val="FF0000"/>
                  </a:solidFill>
                  <a:latin typeface="HY헤드라인M" pitchFamily="18" charset="-127"/>
                  <a:ea typeface="HY헤드라인M" pitchFamily="18" charset="-127"/>
                </a:rPr>
                <a:t>100</a:t>
              </a:r>
              <a:r>
                <a:rPr kumimoji="0" lang="ko-KR" altLang="en-US" sz="3000" dirty="0" smtClean="0">
                  <a:solidFill>
                    <a:srgbClr val="FF0000"/>
                  </a:solidFill>
                  <a:latin typeface="HY헤드라인M" pitchFamily="18" charset="-127"/>
                  <a:ea typeface="HY헤드라인M" pitchFamily="18" charset="-127"/>
                </a:rPr>
                <a:t>년</a:t>
              </a:r>
              <a:endParaRPr lang="ko-KR" altLang="en-US" sz="3000" dirty="0" smtClean="0">
                <a:solidFill>
                  <a:srgbClr val="FF0000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58952" y="3028682"/>
              <a:ext cx="1371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ko-KR" sz="3000" dirty="0" smtClean="0">
                  <a:solidFill>
                    <a:srgbClr val="FF0000"/>
                  </a:solidFill>
                  <a:latin typeface="HY헤드라인M" pitchFamily="18" charset="-127"/>
                  <a:ea typeface="HY헤드라인M" pitchFamily="18" charset="-127"/>
                </a:rPr>
                <a:t>8</a:t>
              </a:r>
              <a:r>
                <a:rPr kumimoji="0" lang="ko-KR" altLang="en-US" sz="3000" dirty="0" smtClean="0">
                  <a:solidFill>
                    <a:srgbClr val="FF0000"/>
                  </a:solidFill>
                  <a:latin typeface="HY헤드라인M" pitchFamily="18" charset="-127"/>
                  <a:ea typeface="HY헤드라인M" pitchFamily="18" charset="-127"/>
                </a:rPr>
                <a:t>년</a:t>
              </a:r>
              <a:endParaRPr lang="ko-KR" altLang="en-US" sz="3000" dirty="0" smtClean="0">
                <a:solidFill>
                  <a:srgbClr val="FF0000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74320" y="4094842"/>
              <a:ext cx="13716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ko-KR" sz="3000" dirty="0" smtClean="0">
                  <a:solidFill>
                    <a:srgbClr val="FF0000"/>
                  </a:solidFill>
                  <a:latin typeface="HY헤드라인M" pitchFamily="18" charset="-127"/>
                  <a:ea typeface="HY헤드라인M" pitchFamily="18" charset="-127"/>
                </a:rPr>
                <a:t>5</a:t>
              </a:r>
              <a:r>
                <a:rPr kumimoji="0" lang="ko-KR" altLang="en-US" sz="3000" dirty="0" smtClean="0">
                  <a:solidFill>
                    <a:srgbClr val="FF0000"/>
                  </a:solidFill>
                  <a:latin typeface="HY헤드라인M" pitchFamily="18" charset="-127"/>
                  <a:ea typeface="HY헤드라인M" pitchFamily="18" charset="-127"/>
                </a:rPr>
                <a:t>년</a:t>
              </a:r>
              <a:endParaRPr lang="ko-KR" altLang="en-US" sz="3000" dirty="0" smtClean="0">
                <a:solidFill>
                  <a:srgbClr val="FF0000"/>
                </a:solidFill>
                <a:latin typeface="나눔고딕 Bold" pitchFamily="50" charset="-127"/>
                <a:ea typeface="나눔고딕 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94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20. </a:t>
            </a:r>
            <a:r>
              <a:rPr lang="ko-KR" altLang="en-US" sz="3600" dirty="0" err="1" smtClean="0">
                <a:latin typeface="HY헤드라인M" pitchFamily="18" charset="-127"/>
                <a:ea typeface="HY헤드라인M" pitchFamily="18" charset="-127"/>
              </a:rPr>
              <a:t>소신있는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직업선택을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492508"/>
            <a:ext cx="7848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거창고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아이들의 직업을 찾는 위대한 질문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① 월급이 적은 쪽을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② 내가 원하는 곳이 아니라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나를 필요로 하는 곳을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④ 모든 조건이 갖추어진 곳을 피하고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처음부터 시작해야 하는 곳을 택하라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⑤ 앞을 다투어 모여드는 곳은 절대 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가지마라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아무도 가지 않는 곳으로 가라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514350" indent="-514350"/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⑨ 부모나 아내나 약혼자가 결사반대를 하는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/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곳이면 틀림이 없다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무조건 가라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endParaRPr kumimoji="0" lang="en-US" altLang="ko-KR" sz="2800" kern="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39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01000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21.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누가 중산층인가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04800" y="1745868"/>
          <a:ext cx="8534400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200"/>
                <a:gridCol w="4648200"/>
              </a:tblGrid>
              <a:tr h="7436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한국의 중산층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미국의 중산층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218706">
                <a:tc>
                  <a:txBody>
                    <a:bodyPr/>
                    <a:lstStyle/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평대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이상 아파트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월 급여 </a:t>
                      </a: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 이상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2000cc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이상 자가용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200" b="0" baseline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억원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이상 예금 잔고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이상 해외여행</a:t>
                      </a:r>
                      <a:endParaRPr lang="en-US" altLang="ko-KR" sz="2200" b="0" baseline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&lt;</a:t>
                      </a:r>
                      <a:r>
                        <a:rPr lang="ko-KR" altLang="en-US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직장인 대상 설문조사</a:t>
                      </a:r>
                      <a:r>
                        <a:rPr lang="en-US" altLang="ko-KR" sz="2200" b="0" baseline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&gt;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자신의 주장에 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떳떳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페어플레이를 한다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사회적 약자를 돕는다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부정과 불법에 저항하는 용기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정기적으로 </a:t>
                      </a:r>
                      <a:r>
                        <a:rPr lang="ko-KR" altLang="en-US" sz="2200" b="0" dirty="0" err="1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비평지를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받아본다</a:t>
                      </a:r>
                      <a:endParaRPr lang="en-US" altLang="ko-KR" sz="22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457200" indent="-457200" algn="l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&lt;</a:t>
                      </a:r>
                      <a:r>
                        <a:rPr lang="ko-KR" altLang="en-US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공립학교에서 가르치는 기준</a:t>
                      </a:r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&gt;</a:t>
                      </a:r>
                      <a:endParaRPr lang="ko-KR" altLang="en-US" sz="22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72204" y="5726668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트러스톤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연금포럼</a:t>
            </a:r>
          </a:p>
        </p:txBody>
      </p:sp>
    </p:spTree>
    <p:extLst>
      <p:ext uri="{BB962C8B-B14F-4D97-AF65-F5344CB8AC3E}">
        <p14:creationId xmlns:p14="http://schemas.microsoft.com/office/powerpoint/2010/main" val="18554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22.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금융투자교육을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…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555552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한국교과서 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VS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미국교과서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돈이란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경제적 자립이란</a:t>
            </a:r>
            <a:r>
              <a:rPr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저축과 투자의 차이는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?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 “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금융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투자교육은 영어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수학 교육 이상의 </a:t>
            </a:r>
            <a:endParaRPr kumimoji="0" lang="en-US" altLang="ko-KR" sz="2800" kern="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중요성을 갖는다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     &lt;</a:t>
            </a:r>
            <a:r>
              <a:rPr kumimoji="0" lang="ko-KR" altLang="en-US" sz="2800" kern="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그린스펀</a:t>
            </a:r>
            <a:r>
              <a:rPr kumimoji="0" lang="ko-KR" altLang="en-US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미국중앙은행 전총재</a:t>
            </a:r>
            <a:r>
              <a:rPr kumimoji="0" lang="en-US" altLang="ko-KR" sz="2800" kern="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&gt;</a:t>
            </a:r>
            <a:endParaRPr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5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0060" y="3202"/>
            <a:ext cx="201834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&lt;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제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Elephant" pitchFamily="18" charset="0"/>
                <a:ea typeface="HY헤드라인M" pitchFamily="18" charset="-127"/>
                <a:cs typeface="나눔고딕 Bold"/>
              </a:rPr>
              <a:t>III</a:t>
            </a:r>
            <a:r>
              <a:rPr kumimoji="0" lang="ko-KR" altLang="en-US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부</a:t>
            </a:r>
            <a:r>
              <a:rPr kumimoji="0" lang="en-US" altLang="ko-KR" sz="3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&gt;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19200" y="1905000"/>
            <a:ext cx="6477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노후대비 자산관리</a:t>
            </a:r>
            <a:r>
              <a:rPr kumimoji="0" lang="en-US" altLang="ko-KR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4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이것만은 유념하자</a:t>
            </a:r>
            <a:endParaRPr kumimoji="0" lang="en-US" altLang="ko-KR" sz="54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</p:spTree>
    <p:extLst>
      <p:ext uri="{BB962C8B-B14F-4D97-AF65-F5344CB8AC3E}">
        <p14:creationId xmlns:p14="http://schemas.microsoft.com/office/powerpoint/2010/main" val="23632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538" y="228600"/>
            <a:ext cx="8805862" cy="692150"/>
          </a:xfrm>
          <a:prstGeom prst="rect">
            <a:avLst/>
          </a:prstGeom>
        </p:spPr>
        <p:txBody>
          <a:bodyPr lIns="91436" tIns="45718" rIns="91436" bIns="45718" anchor="ctr"/>
          <a:lstStyle/>
          <a:p>
            <a:pPr lvl="0"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1</a:t>
            </a: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. </a:t>
            </a:r>
            <a:r>
              <a:rPr kumimoji="0" lang="ko-K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선진국의 노후 주요 수입원</a:t>
            </a:r>
            <a:endParaRPr kumimoji="0" lang="en-US" altLang="ko-KR" sz="3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590800" y="5695890"/>
            <a:ext cx="6080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20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20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2018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고령자통계</a:t>
            </a:r>
            <a:r>
              <a:rPr kumimoji="0" lang="en-US" altLang="ko-KR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필자작성</a:t>
            </a:r>
            <a:endParaRPr kumimoji="0" lang="ko-KR" altLang="en-US" sz="20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878364"/>
              </p:ext>
            </p:extLst>
          </p:nvPr>
        </p:nvGraphicFramePr>
        <p:xfrm>
          <a:off x="507130" y="2067920"/>
          <a:ext cx="8153401" cy="35814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0348"/>
                <a:gridCol w="985576"/>
                <a:gridCol w="1157546"/>
                <a:gridCol w="1142131"/>
                <a:gridCol w="1358900"/>
                <a:gridCol w="1358900"/>
              </a:tblGrid>
              <a:tr h="50092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독일</a:t>
                      </a:r>
                      <a:endParaRPr lang="ko-KR" altLang="en-US" sz="22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0092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rgbClr val="1F3F6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2017</a:t>
                      </a:r>
                      <a:endParaRPr lang="ko-KR" altLang="en-US" sz="22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solidFill>
                      <a:srgbClr val="1F3F6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dirty="0" smtClean="0"/>
                    </a:p>
                  </a:txBody>
                  <a:tcPr/>
                </a:tc>
              </a:tr>
              <a:tr h="8646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자녀의 도움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72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25.7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0.7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1~2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0.4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646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공적</a:t>
                      </a:r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사적 </a:t>
                      </a:r>
                      <a:endParaRPr lang="en-US" altLang="ko-KR" sz="2200" b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연금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0.8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12.5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60~70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60~70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80~90</a:t>
                      </a:r>
                      <a:endParaRPr lang="ko-KR" altLang="en-US" sz="2200" b="0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503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기타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61.8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30~40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30~40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10~20</a:t>
                      </a:r>
                      <a:endParaRPr lang="ko-KR" altLang="en-US" sz="22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43800" y="168692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1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%)</a:t>
            </a:r>
            <a:endParaRPr lang="ko-KR" altLang="en-US" sz="1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9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고령자의 부채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저축비율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5505" y="6474023"/>
            <a:ext cx="2762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자료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가계조사연보 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ko-KR" altLang="en-US" sz="1400" dirty="0"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, 2017)</a:t>
            </a:r>
            <a:endParaRPr lang="ko-KR" altLang="en-US" sz="1400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08000" y="1317240"/>
            <a:ext cx="8928000" cy="5041114"/>
            <a:chOff x="108000" y="1317240"/>
            <a:chExt cx="8928000" cy="5041114"/>
          </a:xfrm>
        </p:grpSpPr>
        <p:graphicFrame>
          <p:nvGraphicFramePr>
            <p:cNvPr id="4" name="차트 3"/>
            <p:cNvGraphicFramePr/>
            <p:nvPr>
              <p:extLst>
                <p:ext uri="{D42A27DB-BD31-4B8C-83A1-F6EECF244321}">
                  <p14:modId xmlns:p14="http://schemas.microsoft.com/office/powerpoint/2010/main" val="1670093870"/>
                </p:ext>
              </p:extLst>
            </p:nvPr>
          </p:nvGraphicFramePr>
          <p:xfrm>
            <a:off x="108000" y="1317240"/>
            <a:ext cx="8928000" cy="48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7559270" y="60198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세이상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11798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50~59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64327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40~49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16856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30~39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3735" y="6019800"/>
              <a:ext cx="10374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세미만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>
              <a:spLocks noChangeAspect="1"/>
            </p:cNvSpPr>
            <p:nvPr/>
          </p:nvSpPr>
          <p:spPr>
            <a:xfrm>
              <a:off x="6934200" y="1371600"/>
              <a:ext cx="1873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부채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저축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(%))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3" name="그림 12" descr="일본국기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flipH="1">
              <a:off x="7559270" y="1904999"/>
              <a:ext cx="1080000" cy="757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2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738350" y="1483548"/>
            <a:ext cx="643958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국민연금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퇴직연금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개인연금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endParaRPr kumimoji="0" lang="en-US" altLang="ko-KR" sz="15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3</a:t>
            </a:r>
            <a:r>
              <a:rPr kumimoji="0" lang="ko-KR" altLang="en-US" sz="3200" dirty="0" err="1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층연금</a:t>
            </a:r>
            <a:r>
              <a:rPr kumimoji="0" lang="ko-KR" altLang="en-US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준비가 안된 경우에는 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en-US" altLang="ko-KR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주택연금</a:t>
            </a:r>
            <a:r>
              <a:rPr kumimoji="0" lang="en-US" altLang="ko-KR" sz="32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농지연금</a:t>
            </a:r>
            <a:endParaRPr kumimoji="0" lang="en-US" altLang="ko-KR" sz="32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88058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재테크보다 더 중요한 연금준비</a:t>
            </a:r>
            <a:endParaRPr lang="en-US" altLang="ko-KR" sz="36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8" y="228600"/>
            <a:ext cx="100250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ko-KR" sz="3600" dirty="0" smtClean="0">
                <a:latin typeface="HY헤드라인M" pitchFamily="18" charset="-127"/>
                <a:ea typeface="HY헤드라인M" pitchFamily="18" charset="-127"/>
              </a:rPr>
              <a:t>한·미 ·일 가계의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ko-KR" sz="3600" dirty="0" smtClean="0">
                <a:latin typeface="HY헤드라인M" pitchFamily="18" charset="-127"/>
                <a:ea typeface="HY헤드라인M" pitchFamily="18" charset="-127"/>
              </a:rPr>
              <a:t>부동산과 금융자산 비율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0310" y="5822413"/>
            <a:ext cx="4442242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한국은행 가계금융 복지조사 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201)</a:t>
            </a:r>
            <a:endParaRPr lang="en-US" altLang="ko-KR" sz="1700" b="1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r"/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미국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FRB, </a:t>
            </a:r>
            <a:r>
              <a:rPr lang="en-US" altLang="ko-KR" sz="1700" b="1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‘Financial Accounts’(2019 2Q]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일본국민계정</a:t>
            </a:r>
            <a:r>
              <a:rPr lang="en-US" altLang="ko-KR" sz="1700" b="1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(2017)</a:t>
            </a:r>
            <a:endParaRPr lang="ko-KR" altLang="en-US" sz="1700" b="1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6"/>
          <p:cNvSpPr>
            <a:spLocks noChangeArrowheads="1"/>
          </p:cNvSpPr>
          <p:nvPr/>
        </p:nvSpPr>
        <p:spPr bwMode="auto">
          <a:xfrm>
            <a:off x="7813163" y="1447800"/>
            <a:ext cx="914400" cy="449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algn="ctr" defTabSz="800100" eaLnBrk="0" latinLnBrk="0" hangingPunct="0">
              <a:spcBef>
                <a:spcPct val="50000"/>
              </a:spcBef>
            </a:pPr>
            <a:r>
              <a:rPr kumimoji="0" lang="en-US" altLang="ko-KR" sz="2400" b="1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(%)</a:t>
            </a:r>
            <a:r>
              <a:rPr kumimoji="0" lang="ko-KR" altLang="en-US" sz="2400" b="1" u="sng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161626"/>
              </p:ext>
            </p:extLst>
          </p:nvPr>
        </p:nvGraphicFramePr>
        <p:xfrm>
          <a:off x="356480" y="1885917"/>
          <a:ext cx="8356600" cy="3874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3720"/>
                <a:gridCol w="2312280"/>
                <a:gridCol w="2400300"/>
                <a:gridCol w="2400300"/>
              </a:tblGrid>
              <a:tr h="83343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국가</a:t>
                      </a:r>
                      <a:endParaRPr lang="ko-KR" altLang="en-US" sz="28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부동산</a:t>
                      </a:r>
                      <a:endParaRPr lang="ko-KR" altLang="en-US" sz="28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금융자산</a:t>
                      </a:r>
                      <a:endParaRPr lang="ko-KR" altLang="en-US" sz="2800" b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5333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en-US" altLang="ko-KR" sz="2800" b="0" dirty="0" smtClean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(2019)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전체평균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79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1671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8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 이상 가정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81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미국</a:t>
                      </a:r>
                      <a:r>
                        <a:rPr lang="en-US" altLang="ko-KR" sz="24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(2017)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1671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4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(1990)</a:t>
                      </a:r>
                      <a:endParaRPr lang="ko-KR" altLang="en-US" sz="2200" b="0" dirty="0">
                        <a:solidFill>
                          <a:srgbClr val="1F3F6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167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(2019)</a:t>
                      </a:r>
                      <a:endParaRPr lang="ko-KR" altLang="en-US" sz="2200" b="0" dirty="0">
                        <a:solidFill>
                          <a:srgbClr val="1F3F6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  <a:endParaRPr lang="ko-KR" altLang="en-US" sz="2800" b="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9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4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땅도 수입할 수 있는 시대</a:t>
            </a:r>
            <a:endParaRPr kumimoji="0" lang="en-US" altLang="ko-KR" sz="28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219200"/>
            <a:ext cx="7696200" cy="160020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영국의 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eaLnBrk="0" latinLnBrk="0" hangingPunct="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kumimoji="0" lang="en-US" altLang="ko-KR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  <a:r>
              <a:rPr kumimoji="0" lang="ko-KR" altLang="en-US" sz="24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일본의 사례</a:t>
            </a:r>
            <a:endParaRPr kumimoji="0" lang="en-US" altLang="ko-KR" sz="2400" kern="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 eaLnBrk="0" latinLnBrk="0" hangingPunct="0">
              <a:lnSpc>
                <a:spcPct val="150000"/>
              </a:lnSpc>
              <a:defRPr/>
            </a:pPr>
            <a:r>
              <a:rPr kumimoji="0" lang="ko-KR" altLang="en-US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일본 전국 상업용지 지가지수추이</a:t>
            </a:r>
            <a:r>
              <a:rPr kumimoji="0" lang="en-US" altLang="ko-KR" sz="2000" b="1" u="sng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(1974=100)</a:t>
            </a:r>
            <a:r>
              <a:rPr kumimoji="0" lang="en-US" altLang="ko-KR" sz="2000" kern="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6400800"/>
            <a:ext cx="229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국토교통성</a:t>
            </a:r>
            <a:endParaRPr lang="ko-KR" altLang="en-US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042343"/>
              </p:ext>
            </p:extLst>
          </p:nvPr>
        </p:nvGraphicFramePr>
        <p:xfrm>
          <a:off x="1219200" y="2971800"/>
          <a:ext cx="6781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7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2" y="228600"/>
            <a:ext cx="7891462" cy="692150"/>
          </a:xfrm>
        </p:spPr>
        <p:txBody>
          <a:bodyPr lIns="91436" tIns="45718" rIns="91436" bIns="45718" anchor="ctr"/>
          <a:lstStyle/>
          <a:p>
            <a:pPr eaLnBrk="1" hangingPunct="1"/>
            <a:r>
              <a:rPr lang="en-US" altLang="ko-KR" sz="360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노후에 대형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고층아파트 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                           </a:t>
            </a:r>
            <a:r>
              <a:rPr lang="ko-KR" altLang="en-US" sz="3600" dirty="0" smtClean="0">
                <a:latin typeface="HY헤드라인M" pitchFamily="18" charset="-127"/>
                <a:ea typeface="HY헤드라인M" pitchFamily="18" charset="-127"/>
              </a:rPr>
              <a:t>문제는 없는가</a:t>
            </a:r>
            <a:r>
              <a:rPr lang="en-US" altLang="ko-KR" sz="3600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en-US" altLang="ko-KR" sz="2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직사각형 6"/>
          <p:cNvSpPr>
            <a:spLocks noChangeArrowheads="1"/>
          </p:cNvSpPr>
          <p:nvPr/>
        </p:nvSpPr>
        <p:spPr bwMode="auto">
          <a:xfrm>
            <a:off x="457200" y="1524000"/>
            <a:ext cx="8839200" cy="511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 가구 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+ 2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인 가구의 비율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087581"/>
              </p:ext>
            </p:extLst>
          </p:nvPr>
        </p:nvGraphicFramePr>
        <p:xfrm>
          <a:off x="482600" y="2133600"/>
          <a:ext cx="8356600" cy="25003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2400"/>
                <a:gridCol w="1371600"/>
                <a:gridCol w="2057400"/>
                <a:gridCol w="1676400"/>
                <a:gridCol w="1828800"/>
              </a:tblGrid>
              <a:tr h="833438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한국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일본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8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1980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2045</a:t>
                      </a:r>
                    </a:p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예측</a:t>
                      </a:r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2015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현재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833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15% 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58%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71%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smtClean="0">
                          <a:solidFill>
                            <a:srgbClr val="1F3F6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63%</a:t>
                      </a:r>
                      <a:endParaRPr lang="ko-KR" altLang="en-US" sz="2400" dirty="0">
                        <a:solidFill>
                          <a:srgbClr val="1F3F6F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?</a:t>
                      </a:r>
                      <a:endParaRPr lang="ko-KR" altLang="en-US" sz="240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340" name="직사각형 6"/>
          <p:cNvSpPr>
            <a:spLocks noChangeArrowheads="1"/>
          </p:cNvSpPr>
          <p:nvPr/>
        </p:nvSpPr>
        <p:spPr bwMode="auto">
          <a:xfrm>
            <a:off x="609982" y="5038078"/>
            <a:ext cx="8402638" cy="1157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9984" tIns="39991" rIns="79984" bIns="39991">
            <a:spAutoFit/>
          </a:bodyPr>
          <a:lstStyle/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■일본의 노후화 아파트 증가와 슬럼화 현상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defTabSz="800100" eaLnBrk="0" latinLnBrk="0" hangingPunct="0">
              <a:spcBef>
                <a:spcPct val="50000"/>
              </a:spcBef>
            </a:pP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■일본의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노부부들이 소형평수에 사는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이유</a:t>
            </a:r>
            <a:endParaRPr kumimoji="0" lang="en-US" altLang="ko-KR" sz="2800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8609" y="4619300"/>
            <a:ext cx="3026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일본 </a:t>
            </a:r>
            <a:r>
              <a:rPr lang="ko-KR" altLang="en-US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인구총조사</a:t>
            </a:r>
            <a:endParaRPr lang="ko-KR" altLang="en-US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05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주택 종류별 가격 추이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76128"/>
            <a:ext cx="8001000" cy="5209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6488668"/>
            <a:ext cx="5091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출처 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풍선효과가 </a:t>
            </a:r>
            <a:r>
              <a:rPr lang="ko-KR" altLang="en-US" dirty="0" err="1" smtClean="0">
                <a:latin typeface="HY헤드라인M" pitchFamily="18" charset="-127"/>
                <a:ea typeface="HY헤드라인M" pitchFamily="18" charset="-127"/>
              </a:rPr>
              <a:t>안없어지는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 이유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dirty="0" smtClean="0">
                <a:latin typeface="HY헤드라인M" pitchFamily="18" charset="-127"/>
                <a:ea typeface="HY헤드라인M" pitchFamily="18" charset="-127"/>
              </a:rPr>
              <a:t>김정호의 경제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TV</a:t>
            </a:r>
            <a:endParaRPr lang="ko-KR" altLang="en-US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6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 bwMode="auto">
          <a:xfrm>
            <a:off x="60192" y="1277472"/>
            <a:ext cx="8991600" cy="5506182"/>
          </a:xfrm>
          <a:prstGeom prst="roundRect">
            <a:avLst/>
          </a:prstGeom>
          <a:noFill/>
          <a:ln w="28575" cap="flat" cmpd="sng" algn="ctr">
            <a:solidFill>
              <a:srgbClr val="04357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957" y="61148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7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미분양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P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타운하우스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, </a:t>
            </a:r>
          </a:p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          10</a:t>
            </a:r>
            <a:r>
              <a:rPr kumimoji="0" lang="ko-KR" altLang="en-US" sz="3600" kern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년뒤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건축가 불러 파티 열다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7217" y="1239052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일본건축가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야마모토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리켄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작품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“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원래 한국의 전통가옥도 외부에 개방된 부분과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사생활을 지키는 부분으로 나뉘어 있었다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그런데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그런 주택이 사라지고 모두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‘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밀실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’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같은 주택이 됐다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고령화시대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1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인가구시대에 그런 밀실 같은 주택은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더는 바람직하지 않다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모든 주택 현관 사방 유리로 설계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밀실에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익숙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개방형 꺼렸던 주민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“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살아보니 이웃 함께 하는 삶 행복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+mj-lt"/>
                <a:ea typeface="HY헤드라인M" pitchFamily="18" charset="-127"/>
              </a:rPr>
              <a:t>”</a:t>
            </a:r>
          </a:p>
          <a:p>
            <a:pPr>
              <a:lnSpc>
                <a:spcPct val="150000"/>
              </a:lnSpc>
            </a:pPr>
            <a:r>
              <a:rPr kumimoji="0"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중앙일보 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일자</a:t>
            </a:r>
            <a:endParaRPr kumimoji="0" lang="en-US" altLang="ko-KR" dirty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2400" dirty="0" smtClean="0">
              <a:solidFill>
                <a:srgbClr val="1F3F6F"/>
              </a:solidFill>
              <a:latin typeface="+mj-lt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2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8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국내 주택 수와 가구 수의 변화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533004" y="1859968"/>
            <a:ext cx="2286000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eaLnBrk="0" fontAlgn="ctr" latinLnBrk="0" hangingPunct="0"/>
            <a:r>
              <a:rPr kumimoji="0"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kumimoji="0"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만호</a:t>
            </a:r>
            <a:r>
              <a:rPr kumimoji="0" lang="en-US" altLang="ko-KR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%)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6172200" y="4953000"/>
            <a:ext cx="25429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통계청 주택보급률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33408"/>
              </p:ext>
            </p:extLst>
          </p:nvPr>
        </p:nvGraphicFramePr>
        <p:xfrm>
          <a:off x="152400" y="2209800"/>
          <a:ext cx="8610599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8986"/>
                <a:gridCol w="890559"/>
                <a:gridCol w="892414"/>
                <a:gridCol w="816347"/>
                <a:gridCol w="816347"/>
                <a:gridCol w="816347"/>
                <a:gridCol w="890559"/>
                <a:gridCol w="816347"/>
                <a:gridCol w="792634"/>
                <a:gridCol w="840059"/>
              </a:tblGrid>
              <a:tr h="54864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전체</a:t>
                      </a:r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수도권</a:t>
                      </a:r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7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서울</a:t>
                      </a:r>
                      <a:endParaRPr lang="ko-KR" altLang="en-US" sz="17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486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주택수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보급률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주택수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보급률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주택수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가구수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보급률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1995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957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1,113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386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76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173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68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2017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2,031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1,967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103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934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950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98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367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381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96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증감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+1,074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+854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5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+19%p</a:t>
                      </a:r>
                      <a:endParaRPr lang="ko-KR" altLang="en-US" sz="155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+431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+564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+22%p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+113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+208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+28%p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129447" y="1731392"/>
            <a:ext cx="5867400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주택 수와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가구 수 변화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9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누가 집을 살 것인가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ko-KR" altLang="en-US" sz="4000" kern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3685" y="1420866"/>
            <a:ext cx="58674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가구수 증감추이</a:t>
            </a:r>
            <a:endParaRPr kumimoji="0" lang="en-US" altLang="ko-KR" sz="22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800600" y="6461714"/>
            <a:ext cx="38704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r>
              <a:rPr kumimoji="0" lang="en-US" altLang="ko-KR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dirty="0" err="1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미래에셋은퇴연구소</a:t>
            </a:r>
            <a:endParaRPr kumimoji="0" lang="ko-KR" altLang="en-US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1982"/>
              </p:ext>
            </p:extLst>
          </p:nvPr>
        </p:nvGraphicFramePr>
        <p:xfrm>
          <a:off x="381000" y="1817876"/>
          <a:ext cx="8229600" cy="46695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0681"/>
                <a:gridCol w="1550681"/>
                <a:gridCol w="2564119"/>
                <a:gridCol w="2564119"/>
              </a:tblGrid>
              <a:tr h="4680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구분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2000~2020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2020~2040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</a:tr>
              <a:tr h="77397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총가구수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증감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+570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en-US" altLang="ko-KR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40%</a:t>
                      </a:r>
                      <a:r>
                        <a:rPr lang="en-US" altLang="ko-KR" b="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(</a:t>
                      </a:r>
                      <a:r>
                        <a:rPr lang="ko-KR" altLang="en-US" b="0" baseline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en-US" altLang="ko-KR" b="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1.7%)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+210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en-US" altLang="ko-KR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10% (</a:t>
                      </a:r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0.5%)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4227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연령대별</a:t>
                      </a:r>
                      <a:endParaRPr lang="en-US" altLang="ko-KR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가구수 증감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20-30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-100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-130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</a:tr>
              <a:tr h="4422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40-50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+260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-190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7E8EB"/>
                    </a:solidFill>
                  </a:tcPr>
                </a:tc>
              </a:tr>
              <a:tr h="4422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 이상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+400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+530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4227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70</a:t>
                      </a:r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대이상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가구 비중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7% → 15% (2020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15% → 34% (2040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44227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가구원수별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가구수 증감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1-2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+680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+380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7E8EB"/>
                    </a:solidFill>
                  </a:tcPr>
                </a:tc>
              </a:tr>
              <a:tr h="44227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b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</a:t>
                      </a:r>
                      <a:r>
                        <a:rPr lang="ko-KR" altLang="en-US" b="0" baseline="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이상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-110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-170</a:t>
                      </a:r>
                      <a:r>
                        <a:rPr lang="ko-KR" altLang="en-US" b="0" dirty="0" smtClean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</a:t>
                      </a:r>
                      <a:endParaRPr lang="ko-KR" altLang="en-US" b="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  <a:tr h="77397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1-2</a:t>
                      </a:r>
                      <a:r>
                        <a:rPr lang="ko-KR" altLang="en-US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 가구 비중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ED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34% → 58% (+24%p)</a:t>
                      </a:r>
                      <a:endParaRPr lang="ko-KR" altLang="en-US" b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58% → 70% (+12%p)</a:t>
                      </a:r>
                      <a:endParaRPr lang="ko-KR" altLang="en-US" b="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7891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10.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부동산 불패신화에서 벗어나라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76200" y="1631730"/>
            <a:ext cx="9067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어느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 곳에 재산을 집중시켜서는 안 된다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나이가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들수록 금융자산의 비율을 높여야 한다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50~60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대의 부동산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금융자산의 적정비율은  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50 : 50</a:t>
            </a:r>
          </a:p>
          <a:p>
            <a:pPr eaLnBrk="0" latinLnBrk="0" hangingPunct="0">
              <a:lnSpc>
                <a:spcPct val="2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주택은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재테크의 수단이 아니고 </a:t>
            </a:r>
            <a:r>
              <a:rPr kumimoji="0" lang="ko-KR" altLang="en-US" sz="2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주거의 </a:t>
            </a:r>
            <a:r>
              <a:rPr kumimoji="0" lang="ko-KR" altLang="en-US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수단이다</a:t>
            </a:r>
            <a:r>
              <a:rPr kumimoji="0" lang="en-US" altLang="ko-KR" sz="2800" dirty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algn="ctr" eaLnBrk="0" latinLnBrk="0" hangingPunct="0">
              <a:lnSpc>
                <a:spcPct val="250000"/>
              </a:lnSpc>
            </a:pPr>
            <a:endParaRPr kumimoji="0" lang="ko-KR" altLang="en-US" sz="2800" b="1" u="sng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89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월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만원의 금리수입을 얻으려면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184275" y="4979270"/>
            <a:ext cx="6054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금리가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3%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아래로 떨어지기 시작하면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/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필요로 하는 원금은 급격하게 늘어난다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en-US" altLang="ko-KR" sz="24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94923"/>
              </p:ext>
            </p:extLst>
          </p:nvPr>
        </p:nvGraphicFramePr>
        <p:xfrm>
          <a:off x="1219200" y="2007470"/>
          <a:ext cx="5410200" cy="2851050"/>
        </p:xfrm>
        <a:graphic>
          <a:graphicData uri="http://schemas.openxmlformats.org/drawingml/2006/table">
            <a:tbl>
              <a:tblPr/>
              <a:tblGrid>
                <a:gridCol w="2186062"/>
                <a:gridCol w="3224138"/>
              </a:tblGrid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2400" b="1" i="0" u="none" strike="noStrike" dirty="0">
                          <a:solidFill>
                            <a:srgbClr val="FFFFFF"/>
                          </a:solidFill>
                          <a:latin typeface="HY헤드라인M"/>
                        </a:rPr>
                        <a:t>금리수준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2400" b="1" i="0" u="none" strike="noStrike" dirty="0">
                          <a:solidFill>
                            <a:srgbClr val="FFFFFF"/>
                          </a:solidFill>
                          <a:latin typeface="HY헤드라인M"/>
                        </a:rPr>
                        <a:t>필요한 정기예금액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1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억</a:t>
                      </a:r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2000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만원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2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억</a:t>
                      </a:r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4000</a:t>
                      </a:r>
                      <a:r>
                        <a:rPr lang="ko-KR" altLang="en-US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만원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3</a:t>
                      </a:r>
                      <a:r>
                        <a:rPr lang="ko-KR" altLang="en-US" sz="2400" b="1" i="0" u="none" strike="noStrike" dirty="0" err="1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  <a:endParaRPr lang="ko-KR" altLang="en-US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>
                          <a:solidFill>
                            <a:srgbClr val="000000"/>
                          </a:solidFill>
                          <a:latin typeface="HY헤드라인M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4</a:t>
                      </a:r>
                      <a:r>
                        <a:rPr lang="ko-KR" altLang="en-US" sz="2400" b="1" i="0" u="none" strike="noStrike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475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 smtClean="0">
                          <a:solidFill>
                            <a:srgbClr val="000000"/>
                          </a:solidFill>
                          <a:latin typeface="HY헤드라인M"/>
                        </a:rPr>
                        <a:t>1%</a:t>
                      </a:r>
                      <a:endParaRPr lang="en-US" altLang="ko-KR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2400" b="1" i="0" u="none" strike="noStrike" dirty="0" smtClean="0">
                          <a:solidFill>
                            <a:srgbClr val="000000"/>
                          </a:solidFill>
                          <a:latin typeface="HY헤드라인M"/>
                        </a:rPr>
                        <a:t>12</a:t>
                      </a:r>
                      <a:r>
                        <a:rPr lang="ko-KR" altLang="en-US" sz="2400" b="1" i="0" u="none" strike="noStrike" dirty="0" err="1" smtClean="0">
                          <a:solidFill>
                            <a:srgbClr val="000000"/>
                          </a:solidFill>
                          <a:latin typeface="HY헤드라인M"/>
                        </a:rPr>
                        <a:t>억원</a:t>
                      </a:r>
                      <a:endParaRPr lang="ko-KR" altLang="en-US" sz="2400" b="1" i="0" u="none" strike="noStrike" dirty="0">
                        <a:solidFill>
                          <a:srgbClr val="000000"/>
                        </a:solidFill>
                        <a:latin typeface="HY헤드라인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2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69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3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-2.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한국 고령자의 부채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저축비율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6433" y="6474023"/>
            <a:ext cx="3121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자료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가계금융복지조사 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dirty="0" smtClean="0">
                <a:latin typeface="HY헤드라인M" pitchFamily="18" charset="-127"/>
                <a:ea typeface="HY헤드라인M" pitchFamily="18" charset="-127"/>
              </a:rPr>
              <a:t>한국</a:t>
            </a:r>
            <a:r>
              <a:rPr lang="en-US" altLang="ko-KR" sz="1400" dirty="0" smtClean="0">
                <a:latin typeface="HY헤드라인M" pitchFamily="18" charset="-127"/>
                <a:ea typeface="HY헤드라인M" pitchFamily="18" charset="-127"/>
              </a:rPr>
              <a:t>, 2017)</a:t>
            </a:r>
            <a:endParaRPr lang="ko-KR" altLang="en-US" sz="1400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" name="그룹 2"/>
          <p:cNvGrpSpPr/>
          <p:nvPr/>
        </p:nvGrpSpPr>
        <p:grpSpPr>
          <a:xfrm>
            <a:off x="108563" y="1295399"/>
            <a:ext cx="8926875" cy="5062955"/>
            <a:chOff x="108563" y="1295399"/>
            <a:chExt cx="8926875" cy="5062955"/>
          </a:xfrm>
        </p:grpSpPr>
        <p:graphicFrame>
          <p:nvGraphicFramePr>
            <p:cNvPr id="7" name="차트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2788594"/>
                </p:ext>
              </p:extLst>
            </p:nvPr>
          </p:nvGraphicFramePr>
          <p:xfrm>
            <a:off x="108563" y="1295399"/>
            <a:ext cx="8926875" cy="486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22" name="그림 21" descr="xormrrl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7116" y="1878988"/>
              <a:ext cx="1080000" cy="809999"/>
            </a:xfrm>
            <a:prstGeom prst="rect">
              <a:avLst/>
            </a:prstGeom>
          </p:spPr>
        </p:pic>
        <p:sp>
          <p:nvSpPr>
            <p:cNvPr id="23" name="TextBox 22"/>
            <p:cNvSpPr txBox="1">
              <a:spLocks noChangeAspect="1"/>
            </p:cNvSpPr>
            <p:nvPr/>
          </p:nvSpPr>
          <p:spPr>
            <a:xfrm>
              <a:off x="6934200" y="1371600"/>
              <a:ext cx="18734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: 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부채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저축</a:t>
              </a:r>
              <a:r>
                <a:rPr lang="en-US" altLang="ko-KR" sz="1400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(%))</a:t>
              </a:r>
              <a:endPara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59270" y="6019800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세이상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11798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50~59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4327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40~49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16856" y="6019800"/>
              <a:ext cx="10118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30~39</a:t>
              </a:r>
              <a:r>
                <a:rPr lang="ko-KR" altLang="en-US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43735" y="6019800"/>
              <a:ext cx="10374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b="1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r>
                <a:rPr lang="ko-KR" altLang="en-US" b="1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세미만</a:t>
              </a:r>
              <a:endPara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5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12-1.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저축과 투자 어떻게 다른가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457200" y="1820882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저축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아껴서 모으다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대표적인 저축상품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예금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지급액이 확정된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보험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지급액이 확정된 연금</a:t>
            </a:r>
            <a:endParaRPr kumimoji="0"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단기간 내에 써야 할 자금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원금이 깨져서는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안 되는 자금은 저축을 해야 한다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8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409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381000" y="1600200"/>
            <a:ext cx="7772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투자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가능성을 믿고 자금을 투하하다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대표적인 투자상품 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주식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채권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선물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옵션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펀드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변액보험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변액연금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단기간 내에 써야 할 자금은 따로 마련되어 있고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자금을 장시간 시장에 묻어둘 수 있으며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단기적인   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시황 변동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테러 사태와 같은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은 참고 견디겠다는  </a:t>
            </a:r>
            <a:endParaRPr kumimoji="0" lang="en-US" altLang="ko-KR" sz="24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각오가 되어 있는 자금은 투자를 해야 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투자에는 </a:t>
            </a:r>
            <a:r>
              <a:rPr kumimoji="0" lang="ko-KR" altLang="en-US" sz="24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리스크가</a:t>
            </a:r>
            <a:r>
              <a:rPr kumimoji="0" lang="ko-KR" altLang="en-US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따른다는 것을 꼭 알아야 한다</a:t>
            </a:r>
            <a:r>
              <a:rPr kumimoji="0" lang="en-US" altLang="ko-KR" sz="2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150000"/>
              </a:lnSpc>
            </a:pPr>
            <a:endParaRPr kumimoji="0" lang="en-US" altLang="ko-KR" sz="24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3060" y="228600"/>
            <a:ext cx="854754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12-2.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저축과 투자 어떻게 다른가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09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6200" y="228600"/>
            <a:ext cx="8839200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13.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투자상품 운용에 성공하려면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?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381000" y="1555552"/>
            <a:ext cx="8077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시세예측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(?)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지난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년동안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펀드매니저로 일해 왔지만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올 해 증시전망에 대한 질문을 받으면 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솔직히 난감하다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모르기 때문이다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(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자산운용사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CEO)</a:t>
            </a: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자산관리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원칙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14350" indent="-514350" eaLnBrk="0" fontAlgn="ctr" latinLnBrk="0" hangingPunct="0">
              <a:lnSpc>
                <a:spcPct val="150000"/>
              </a:lnSpc>
            </a:pP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전문가 활용법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맑은 고딕"/>
                <a:ea typeface="맑은 고딕"/>
              </a:rPr>
              <a:t>∙</a:t>
            </a:r>
            <a:r>
              <a:rPr kumimoji="0" lang="ko-KR" altLang="en-US" sz="2800" dirty="0" err="1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식별법</a:t>
            </a:r>
            <a:endParaRPr kumimoji="0" lang="en-US" altLang="ko-KR" sz="28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20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9538" y="228600"/>
            <a:ext cx="84248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eaLnBrk="0" latinLnBrk="0" hangingPunct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14.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리스크와 위험에 대한 바른 이해를 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152400" y="1366421"/>
            <a:ext cx="9067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위험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(Danger)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폭탄 터져 죽을 위험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홍수 나서 죽을 위험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리스크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(Risk)</a:t>
            </a: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(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잘 될 수도 있고 잘못 될 수도 있는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불확실성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Risk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의 라틴어 어원</a:t>
            </a:r>
            <a:endParaRPr kumimoji="0" lang="en-US" altLang="ko-KR" sz="28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200000"/>
              </a:lnSpc>
            </a:pPr>
            <a:r>
              <a:rPr kumimoji="0" lang="en-US" altLang="ko-KR" sz="2800" dirty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용기를 갖고 도전하다</a:t>
            </a:r>
            <a:endParaRPr kumimoji="0" lang="ko-KR" altLang="en-US" sz="2800" dirty="0">
              <a:solidFill>
                <a:srgbClr val="C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40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69850"/>
            <a:ext cx="6934200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15.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인생단계별 자산관리 전략</a:t>
            </a:r>
            <a:endParaRPr kumimoji="0" lang="ko-KR" altLang="en-US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437987"/>
            <a:ext cx="853976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자산을 적립하면서 운용하는 단계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또는 일을 하면서 운용하는 단계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인출해 쓰면서 운용하는 단계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자산운용에서도 졸업하여 자산을 </a:t>
            </a:r>
            <a:endParaRPr lang="en-US" altLang="ko-KR" sz="3200" dirty="0" smtClean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200000"/>
              </a:lnSpc>
            </a:pPr>
            <a:r>
              <a:rPr lang="en-US" altLang="ko-KR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         </a:t>
            </a:r>
            <a:r>
              <a:rPr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인출해 쓰기만 하는 단계</a:t>
            </a:r>
            <a:endParaRPr lang="ko-KR" altLang="en-US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76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0"/>
          <p:cNvSpPr txBox="1">
            <a:spLocks noChangeArrowheads="1"/>
          </p:cNvSpPr>
          <p:nvPr/>
        </p:nvSpPr>
        <p:spPr bwMode="auto">
          <a:xfrm>
            <a:off x="803275" y="1676400"/>
            <a:ext cx="74263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저축상품 </a:t>
            </a:r>
            <a:r>
              <a:rPr kumimoji="0" lang="en-US" altLang="ko-KR" sz="20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VS</a:t>
            </a:r>
            <a:r>
              <a:rPr kumimoji="0" lang="en-US" altLang="ko-KR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투자상품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운용회사의 </a:t>
            </a:r>
            <a:r>
              <a:rPr kumimoji="0" lang="ko-KR" altLang="en-US" sz="32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장기운용능력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단서조항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적합성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세금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0" latinLnBrk="0" hangingPunct="0">
              <a:lnSpc>
                <a:spcPct val="150000"/>
              </a:lnSpc>
            </a:pPr>
            <a:r>
              <a:rPr kumimoji="0" lang="en-US" altLang="ko-KR" sz="32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32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수수료</a:t>
            </a:r>
            <a:endParaRPr kumimoji="0" lang="en-US" altLang="ko-KR" sz="32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338" y="228600"/>
            <a:ext cx="9034462" cy="692150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16.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금융상품 꼼꼼히 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살펴보고 가입하라</a:t>
            </a:r>
            <a:endParaRPr kumimoji="0" lang="en-US" altLang="ko-KR" sz="36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97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 bwMode="auto">
          <a:xfrm>
            <a:off x="320676" y="1752600"/>
            <a:ext cx="8442324" cy="4343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044" y="2001567"/>
            <a:ext cx="91440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ko-KR" altLang="en-US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경청해 주셔서 감사합니다</a:t>
            </a:r>
            <a:r>
              <a:rPr lang="en-US" altLang="ko-KR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latinLnBrk="0"/>
            <a:endParaRPr lang="en-US" altLang="ko-KR" sz="3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이 강의는</a:t>
            </a:r>
            <a:r>
              <a:rPr lang="en-US" altLang="ko-KR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3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             </a:t>
            </a:r>
            <a:r>
              <a:rPr lang="ko-KR" altLang="en-US" sz="3800" dirty="0" err="1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트러스톤</a:t>
            </a:r>
            <a:r>
              <a:rPr lang="en-US" altLang="ko-KR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TV       </a:t>
            </a:r>
            <a:r>
              <a:rPr lang="ko-KR" altLang="en-US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에서</a:t>
            </a:r>
            <a:endParaRPr lang="en-US" altLang="ko-KR" sz="3800" dirty="0" smtClean="0">
              <a:solidFill>
                <a:schemeClr val="tx2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더 자세히 들으실 수 있습니다</a:t>
            </a:r>
            <a:r>
              <a:rPr lang="en-US" altLang="ko-KR" sz="3800" dirty="0" smtClean="0">
                <a:solidFill>
                  <a:schemeClr val="tx2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2050" name="AutoShape 2" descr="https://cdn.mirror.wiki/http:/i.imgur.com/JK3BAdV.png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26" y="4243767"/>
            <a:ext cx="2451060" cy="570795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95" y="4140032"/>
            <a:ext cx="797961" cy="81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12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53223"/>
              </p:ext>
            </p:extLst>
          </p:nvPr>
        </p:nvGraphicFramePr>
        <p:xfrm>
          <a:off x="135600" y="3793800"/>
          <a:ext cx="8847602" cy="158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8000"/>
                <a:gridCol w="1518216"/>
                <a:gridCol w="1518216"/>
                <a:gridCol w="1518216"/>
                <a:gridCol w="1518216"/>
                <a:gridCol w="1946738"/>
              </a:tblGrid>
              <a:tr h="43200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일본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1947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1950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1953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1975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1995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~1949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~1952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~1974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~1993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~2017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</a:tr>
              <a:tr h="720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4.5~4.3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3.7~3.0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2.7~2.0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1.9~1.5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1.4~1.26~1.44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90192"/>
              </p:ext>
            </p:extLst>
          </p:nvPr>
        </p:nvGraphicFramePr>
        <p:xfrm>
          <a:off x="135600" y="2209800"/>
          <a:ext cx="8856000" cy="158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8000"/>
                <a:gridCol w="1332000"/>
                <a:gridCol w="1332000"/>
                <a:gridCol w="1332000"/>
                <a:gridCol w="1332000"/>
                <a:gridCol w="1332000"/>
                <a:gridCol w="1368000"/>
              </a:tblGrid>
              <a:tr h="43200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한국</a:t>
                      </a:r>
                      <a:endParaRPr lang="ko-KR" altLang="en-US" sz="24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1950</a:t>
                      </a:r>
                      <a:endParaRPr lang="ko-KR" altLang="en-US" sz="18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1967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1974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1978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1984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2002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chemeClr val="bg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~1966</a:t>
                      </a:r>
                      <a:endParaRPr lang="ko-KR" altLang="en-US" sz="1800" b="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~1973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~1977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~1983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~2001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~2018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CED5"/>
                    </a:solidFill>
                  </a:tcPr>
                </a:tc>
              </a:tr>
              <a:tr h="720000">
                <a:tc vMerge="1">
                  <a:txBody>
                    <a:bodyPr/>
                    <a:lstStyle/>
                    <a:p>
                      <a:pPr latinLnBrk="1"/>
                      <a:endParaRPr lang="ko-KR" altLang="en-US" sz="22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6.3~5.0</a:t>
                      </a:r>
                      <a:r>
                        <a:rPr lang="ko-KR" altLang="en-US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4.8~4.1</a:t>
                      </a:r>
                      <a:r>
                        <a:rPr lang="ko-KR" altLang="en-US" sz="1800" b="0" dirty="0" smtClean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3.8~3.0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800" b="0" dirty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2.9~2.1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1.7~1.3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1.3~0.98</a:t>
                      </a:r>
                      <a:r>
                        <a:rPr lang="ko-KR" altLang="en-US" sz="1800" b="0" dirty="0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B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09538" y="228600"/>
            <a:ext cx="8805862" cy="692150"/>
          </a:xfrm>
          <a:prstGeom prst="rect">
            <a:avLst/>
          </a:prstGeom>
        </p:spPr>
        <p:txBody>
          <a:bodyPr lIns="91436" tIns="45718" rIns="91436" bIns="45718" anchor="ctr"/>
          <a:lstStyle/>
          <a:p>
            <a:pPr lvl="0"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나눔고딕 Bold"/>
              </a:rPr>
              <a:t>4</a:t>
            </a: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. </a:t>
            </a:r>
            <a:r>
              <a:rPr kumimoji="0" lang="ko-K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나눔고딕 Bold"/>
              </a:rPr>
              <a:t>한</a:t>
            </a:r>
            <a:r>
              <a:rPr kumimoji="0" lang="en-US" altLang="ko-K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나눔고딕 Bold"/>
              </a:rPr>
              <a:t>·</a:t>
            </a:r>
            <a:r>
              <a:rPr kumimoji="0" lang="ko-K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나눔고딕 Bold"/>
              </a:rPr>
              <a:t>일 합계 출산율 추이</a:t>
            </a:r>
            <a:endParaRPr kumimoji="0" lang="en-US" altLang="ko-KR" sz="3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나눔고딕 Bold"/>
            </a:endParaRP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971800" y="6400800"/>
            <a:ext cx="608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1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한국통계청</a:t>
            </a:r>
            <a:r>
              <a:rPr kumimoji="0" lang="en-US" altLang="ko-KR" sz="1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일본후생노동성</a:t>
            </a:r>
            <a:endParaRPr kumimoji="0" lang="ko-KR" altLang="en-US" sz="1800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9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4" name="TextBox 14"/>
          <p:cNvSpPr txBox="1">
            <a:spLocks noChangeArrowheads="1"/>
          </p:cNvSpPr>
          <p:nvPr/>
        </p:nvSpPr>
        <p:spPr bwMode="auto">
          <a:xfrm>
            <a:off x="2362200" y="5497513"/>
            <a:ext cx="540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고려대 박유성 교수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김성용 연구원</a:t>
            </a:r>
          </a:p>
        </p:txBody>
      </p:sp>
      <p:sp>
        <p:nvSpPr>
          <p:cNvPr id="10275" name="TextBox 15"/>
          <p:cNvSpPr txBox="1">
            <a:spLocks noChangeArrowheads="1"/>
          </p:cNvSpPr>
          <p:nvPr/>
        </p:nvSpPr>
        <p:spPr bwMode="auto">
          <a:xfrm>
            <a:off x="457200" y="1774204"/>
            <a:ext cx="6956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latinLnBrk="0" hangingPunct="0"/>
            <a:r>
              <a:rPr kumimoji="0" lang="ko-KR" altLang="en-US" sz="28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</a:t>
            </a:r>
            <a:r>
              <a:rPr kumimoji="0" lang="ko-KR" altLang="en-US" sz="2800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연령대별 </a:t>
            </a:r>
            <a:r>
              <a:rPr kumimoji="0" lang="en-US" altLang="ko-KR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kumimoji="0" lang="ko-KR" altLang="en-US" sz="2800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세 쇼크 도달 가능성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388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5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100</a:t>
            </a:r>
            <a:r>
              <a:rPr kumimoji="0" lang="ko-KR" altLang="en-US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세 인생은 꿈이 아니다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171575" y="2554107"/>
          <a:ext cx="6648400" cy="28870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9955"/>
                <a:gridCol w="1227080"/>
                <a:gridCol w="1227080"/>
                <a:gridCol w="2784285"/>
              </a:tblGrid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출생 년도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남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여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1937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18.5%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22.4%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1945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23.4%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32.3%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1958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43.6%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48.0%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97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77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1971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년생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47.3%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48.9%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 </a:t>
                      </a:r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94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</a:t>
                      </a:r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여 </a:t>
                      </a:r>
                      <a:r>
                        <a:rPr lang="en-US" altLang="ko-KR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96</a:t>
                      </a:r>
                      <a:r>
                        <a:rPr lang="ko-KR" altLang="en-US" sz="2000" b="0" dirty="0" smtClean="0">
                          <a:solidFill>
                            <a:schemeClr val="tx2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 돌파</a:t>
                      </a:r>
                      <a:endParaRPr lang="ko-KR" altLang="en-US" sz="2000" b="0" dirty="0">
                        <a:solidFill>
                          <a:schemeClr val="tx2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6200" y="69850"/>
            <a:ext cx="8964612" cy="1063625"/>
          </a:xfrm>
          <a:prstGeom prst="rect">
            <a:avLst/>
          </a:prstGeom>
          <a:noFill/>
        </p:spPr>
        <p:txBody>
          <a:bodyPr lIns="91436" tIns="45718" rIns="91436" bIns="45718" anchor="ctr"/>
          <a:lstStyle/>
          <a:p>
            <a:pPr latinLnBrk="0">
              <a:defRPr/>
            </a:pPr>
            <a:r>
              <a:rPr kumimoji="0" lang="en-US" altLang="ko-KR" sz="3600" kern="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6</a:t>
            </a:r>
            <a:r>
              <a:rPr kumimoji="0" lang="en-US" altLang="ko-KR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. </a:t>
            </a:r>
            <a:r>
              <a:rPr kumimoji="0" lang="ko-KR" altLang="en-US" sz="3600" kern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배우자와 사별하는 고령자</a:t>
            </a:r>
            <a:endParaRPr kumimoji="0" lang="ko-KR" altLang="en-US" sz="4000" kern="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  <p:graphicFrame>
        <p:nvGraphicFramePr>
          <p:cNvPr id="6" name="차트 5"/>
          <p:cNvGraphicFramePr/>
          <p:nvPr/>
        </p:nvGraphicFramePr>
        <p:xfrm>
          <a:off x="5257800" y="2209800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직사각형 6"/>
          <p:cNvSpPr/>
          <p:nvPr/>
        </p:nvSpPr>
        <p:spPr>
          <a:xfrm>
            <a:off x="76200" y="1378150"/>
            <a:ext cx="4724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배우자 사별하는 </a:t>
            </a:r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대 이상 고령자</a:t>
            </a:r>
            <a:endParaRPr kumimoji="0" lang="en-US" altLang="ko-KR" sz="2000" dirty="0" smtClean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257800" y="1371600"/>
            <a:ext cx="28194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■ </a:t>
            </a:r>
            <a:r>
              <a:rPr kumimoji="0" lang="ko-KR" altLang="en-US" sz="20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사별 후 얼마나 사나 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077200" y="1902023"/>
            <a:ext cx="91440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191000" y="1905000"/>
            <a:ext cx="91440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eaLnBrk="0" fontAlgn="ctr" latinLnBrk="0" hangingPunct="0"/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kumimoji="0" lang="ko-KR" altLang="en-US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1400" dirty="0" smtClean="0">
                <a:solidFill>
                  <a:srgbClr val="1F3F6F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1400" dirty="0">
              <a:solidFill>
                <a:srgbClr val="1F3F6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7400925" y="6335713"/>
            <a:ext cx="1514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latinLnBrk="0" hangingPunct="0"/>
            <a:r>
              <a:rPr kumimoji="0" lang="ko-KR" altLang="en-US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자료 </a:t>
            </a:r>
            <a:r>
              <a:rPr kumimoji="0" lang="en-US" altLang="ko-KR" sz="1800" b="1" dirty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 smtClean="0">
                <a:solidFill>
                  <a:schemeClr val="accent2"/>
                </a:solidFill>
                <a:latin typeface="HY헤드라인M" pitchFamily="18" charset="-127"/>
                <a:ea typeface="HY헤드라인M" pitchFamily="18" charset="-127"/>
              </a:rPr>
              <a:t>통계청</a:t>
            </a:r>
            <a:endParaRPr kumimoji="0" lang="ko-KR" altLang="en-US" sz="1800" b="1" dirty="0">
              <a:solidFill>
                <a:schemeClr val="accent2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5" name="차트 14"/>
          <p:cNvGraphicFramePr/>
          <p:nvPr>
            <p:extLst>
              <p:ext uri="{D42A27DB-BD31-4B8C-83A1-F6EECF244321}">
                <p14:modId xmlns:p14="http://schemas.microsoft.com/office/powerpoint/2010/main" val="382172403"/>
              </p:ext>
            </p:extLst>
          </p:nvPr>
        </p:nvGraphicFramePr>
        <p:xfrm>
          <a:off x="152400" y="2209800"/>
          <a:ext cx="4876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87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43B72"/>
      </a:dk2>
      <a:lt2>
        <a:srgbClr val="808080"/>
      </a:lt2>
      <a:accent1>
        <a:srgbClr val="FF6600"/>
      </a:accent1>
      <a:accent2>
        <a:srgbClr val="043B72"/>
      </a:accent2>
      <a:accent3>
        <a:srgbClr val="FFFFFF"/>
      </a:accent3>
      <a:accent4>
        <a:srgbClr val="000000"/>
      </a:accent4>
      <a:accent5>
        <a:srgbClr val="FFB8AA"/>
      </a:accent5>
      <a:accent6>
        <a:srgbClr val="033567"/>
      </a:accent6>
      <a:hlink>
        <a:srgbClr val="2AC3D8"/>
      </a:hlink>
      <a:folHlink>
        <a:srgbClr val="E0DBC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noFill/>
        <a:ln w="57150" cap="flat" cmpd="sng" algn="ctr">
          <a:solidFill>
            <a:srgbClr val="6D6E7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4000" dirty="0" smtClean="0">
            <a:latin typeface="나눔고딕 Bold" pitchFamily="50" charset="-127"/>
            <a:ea typeface="나눔고딕 Bold" pitchFamily="50" charset="-127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43B72"/>
        </a:dk2>
        <a:lt2>
          <a:srgbClr val="808080"/>
        </a:lt2>
        <a:accent1>
          <a:srgbClr val="FF6600"/>
        </a:accent1>
        <a:accent2>
          <a:srgbClr val="043B72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33567"/>
        </a:accent6>
        <a:hlink>
          <a:srgbClr val="2AC3D8"/>
        </a:hlink>
        <a:folHlink>
          <a:srgbClr val="E0DB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7610</TotalTime>
  <Words>3388</Words>
  <Application>Microsoft Office PowerPoint</Application>
  <PresentationFormat>화면 슬라이드 쇼(4:3)</PresentationFormat>
  <Paragraphs>828</Paragraphs>
  <Slides>66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66</vt:i4>
      </vt:variant>
    </vt:vector>
  </HeadingPairs>
  <TitlesOfParts>
    <vt:vector size="67" baseType="lpstr">
      <vt:lpstr>Blank Presentation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12. ‘홀로사는 삶’ 어떻게 대비할 것인가?</vt:lpstr>
      <vt:lpstr>PowerPoint 프레젠테이션</vt:lpstr>
      <vt:lpstr>PowerPoint 프레젠테이션</vt:lpstr>
      <vt:lpstr>PowerPoint 프레젠테이션</vt:lpstr>
      <vt:lpstr>16. 결혼연령이 늦어지고 있다</vt:lpstr>
      <vt:lpstr>17. 출산연령이 늦어지고 있다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1. 퇴직 후의 120,000시간</vt:lpstr>
      <vt:lpstr>2. 50대 가구 보유자산 현황</vt:lpstr>
      <vt:lpstr>3. 우리나라 65세 이상 고령자의                        국민연금수령 현황은?  </vt:lpstr>
      <vt:lpstr>PowerPoint 프레젠테이션</vt:lpstr>
      <vt:lpstr>PowerPoint 프레젠테이션</vt:lpstr>
      <vt:lpstr>6. 가장 확실한 노후대비는 평생현역</vt:lpstr>
      <vt:lpstr>7. 일본에서 인기있는 은퇴남편                                         1순위는?</vt:lpstr>
      <vt:lpstr>8. 필요한 존재가 되지 못한 걱정이                                두려움 만든다                          </vt:lpstr>
      <vt:lpstr>PowerPoint 프레젠테이션</vt:lpstr>
      <vt:lpstr>PowerPoint 프레젠테이션</vt:lpstr>
      <vt:lpstr>11. 자녀교육비, 결혼비용에 대한 인식차이</vt:lpstr>
      <vt:lpstr>12. 결혼비용 지원에 대한 책임감은?</vt:lpstr>
      <vt:lpstr>13. 자녀1인당 결혼비용</vt:lpstr>
      <vt:lpstr>PowerPoint 프레젠테이션</vt:lpstr>
      <vt:lpstr>PowerPoint 프레젠테이션</vt:lpstr>
      <vt:lpstr>16. 결혼비용에 대한 신혼부부의 생각은?</vt:lpstr>
      <vt:lpstr>PowerPoint 프레젠테이션</vt:lpstr>
      <vt:lpstr>18. 지금 기업에서는 …</vt:lpstr>
      <vt:lpstr>PowerPoint 프레젠테이션</vt:lpstr>
      <vt:lpstr>20. 소신있는 직업선택을… </vt:lpstr>
      <vt:lpstr>21. 누가 중산층인가?</vt:lpstr>
      <vt:lpstr>22. 금융투자교육을…                          </vt:lpstr>
      <vt:lpstr>PowerPoint 프레젠테이션</vt:lpstr>
      <vt:lpstr>PowerPoint 프레젠테이션</vt:lpstr>
      <vt:lpstr>2. 재테크보다 더 중요한 연금준비</vt:lpstr>
      <vt:lpstr>3. 한·미 ·일 가계의                      부동산과 금융자산 비율</vt:lpstr>
      <vt:lpstr>PowerPoint 프레젠테이션</vt:lpstr>
      <vt:lpstr>5. 노후에 대형·고층아파트                             문제는 없는가?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step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caren lee</dc:creator>
  <cp:lastModifiedBy>cwjee</cp:lastModifiedBy>
  <cp:revision>890</cp:revision>
  <cp:lastPrinted>2018-04-04T04:18:21Z</cp:lastPrinted>
  <dcterms:created xsi:type="dcterms:W3CDTF">2007-05-17T06:24:05Z</dcterms:created>
  <dcterms:modified xsi:type="dcterms:W3CDTF">2020-11-27T06:41:52Z</dcterms:modified>
</cp:coreProperties>
</file>